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2" r:id="rId6"/>
    <p:sldId id="263" r:id="rId7"/>
    <p:sldId id="260" r:id="rId8"/>
    <p:sldId id="261"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ormorant Garamond Bold" panose="020B0604020202020204" charset="0"/>
      <p:regular r:id="rId19"/>
    </p:embeddedFont>
    <p:embeddedFont>
      <p:font typeface="Cormorant Garamond Light" panose="020B0604020202020204" charset="0"/>
      <p:regular r:id="rId20"/>
    </p:embeddedFont>
    <p:embeddedFont>
      <p:font typeface="Cormorant Garamond Light Bold" panose="020B0604020202020204" charset="0"/>
      <p:regular r:id="rId21"/>
    </p:embeddedFont>
    <p:embeddedFont>
      <p:font typeface="Cormorant Garamond Medium" panose="020B0604020202020204" charset="0"/>
      <p:regular r:id="rId22"/>
    </p:embeddedFont>
    <p:embeddedFont>
      <p:font typeface="Cormorant Garamond Medium Italics" panose="020B0604020202020204" charset="0"/>
      <p:regular r:id="rId23"/>
    </p:embeddedFont>
    <p:embeddedFont>
      <p:font typeface="DM Sans" panose="020B0604020202020204" charset="0"/>
      <p:regular r:id="rId24"/>
    </p:embeddedFont>
    <p:embeddedFont>
      <p:font typeface="Open Sauce" panose="020B0604020202020204" charset="0"/>
      <p:regular r:id="rId25"/>
    </p:embeddedFont>
    <p:embeddedFont>
      <p:font typeface="Open Sauce Bold" panose="020B0604020202020204" charset="0"/>
      <p:regular r:id="rId26"/>
    </p:embeddedFont>
    <p:embeddedFont>
      <p:font typeface="Open Sauce Italics" panose="020B0604020202020204" charset="0"/>
      <p:regular r:id="rId27"/>
    </p:embeddedFont>
    <p:embeddedFont>
      <p:font typeface="Open Sauce Light"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C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291" autoAdjust="0"/>
  </p:normalViewPr>
  <p:slideViewPr>
    <p:cSldViewPr>
      <p:cViewPr varScale="1">
        <p:scale>
          <a:sx n="61" d="100"/>
          <a:sy n="61" d="100"/>
        </p:scale>
        <p:origin x="50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39973-EDBB-4F85-BE3D-BEBD2235CFD6}" type="datetimeFigureOut">
              <a:rPr lang="fr-FR" smtClean="0"/>
              <a:t>16/02/2021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1C2E9-3145-4BF6-B419-A230E854BD3E}" type="slidenum">
              <a:rPr lang="fr-FR" smtClean="0"/>
              <a:t>‹N°›</a:t>
            </a:fld>
            <a:endParaRPr lang="fr-FR"/>
          </a:p>
        </p:txBody>
      </p:sp>
    </p:spTree>
    <p:extLst>
      <p:ext uri="{BB962C8B-B14F-4D97-AF65-F5344CB8AC3E}">
        <p14:creationId xmlns:p14="http://schemas.microsoft.com/office/powerpoint/2010/main" val="160648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Times New Roman" panose="02020603050405020304" pitchFamily="18" charset="0"/>
                <a:cs typeface="Times New Roman" panose="02020603050405020304" pitchFamily="18" charset="0"/>
              </a:rPr>
              <a:t>Problématique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Times New Roman" panose="02020603050405020304" pitchFamily="18" charset="0"/>
                <a:cs typeface="Times New Roman" panose="02020603050405020304" pitchFamily="18" charset="0"/>
              </a:rPr>
              <a:t>La stratégie de suivi des stages PFE exploitée à présent par nos universités tunisiennes demeure classique et demande beaucoup de temps et de papier, d’où, la démotivation de plusieurs étudiants et le risque de perdre certains documents sera toujours présent.</a:t>
            </a:r>
            <a:endParaRPr lang="fr-FR" sz="1200" dirty="0">
              <a:latin typeface="Times New Roman" panose="02020603050405020304" pitchFamily="18" charset="0"/>
              <a:cs typeface="Times New Roman" panose="02020603050405020304" pitchFamily="18" charset="0"/>
            </a:endParaRPr>
          </a:p>
          <a:p>
            <a:endParaRPr lang="fr-FR" dirty="0"/>
          </a:p>
          <a:p>
            <a:r>
              <a:rPr lang="fr-FR" dirty="0"/>
              <a:t>Solution proposée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Times New Roman" panose="02020603050405020304" pitchFamily="18" charset="0"/>
                <a:cs typeface="Times New Roman" panose="02020603050405020304" pitchFamily="18" charset="0"/>
              </a:rPr>
              <a:t>Dans le cadre de la réalisation de notre projet intégré, nous avons opté à trouver une solution à cette problématique. Nous avons donc proposé la numérisation de ce processus en créant une plateforme qui sera utilisée par plusieurs acteurs de notre université ESPRIT que nous présenterons ultérieurement.</a:t>
            </a:r>
            <a:endParaRPr lang="fr-FR" sz="1200" dirty="0">
              <a:latin typeface="Times New Roman" panose="02020603050405020304" pitchFamily="18" charset="0"/>
              <a:cs typeface="Times New Roman" panose="02020603050405020304" pitchFamily="18"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201C2E9-3145-4BF6-B419-A230E854BD3E}" type="slidenum">
              <a:rPr lang="fr-FR" smtClean="0"/>
              <a:t>3</a:t>
            </a:fld>
            <a:endParaRPr lang="fr-FR"/>
          </a:p>
        </p:txBody>
      </p:sp>
    </p:spTree>
    <p:extLst>
      <p:ext uri="{BB962C8B-B14F-4D97-AF65-F5344CB8AC3E}">
        <p14:creationId xmlns:p14="http://schemas.microsoft.com/office/powerpoint/2010/main" val="386046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Times New Roman" panose="02020603050405020304" pitchFamily="18" charset="0"/>
                <a:ea typeface="SimSun" panose="02010600030101010101" pitchFamily="2" charset="-122"/>
                <a:cs typeface="Times New Roman" panose="02020603050405020304" pitchFamily="18" charset="0"/>
              </a:rPr>
              <a:t>Ce sprint nous a permis d’identifier et d’analyser les fonctionnalités de notre projet et de déterminer le Backlog du produit, l’architecture physique globale et le diagramme de cas d’utilisation de notre système. Après cette étape, nous pourrons procéder au sprint suivant.</a:t>
            </a:r>
          </a:p>
          <a:p>
            <a:endParaRPr lang="fr-FR" dirty="0"/>
          </a:p>
        </p:txBody>
      </p:sp>
      <p:sp>
        <p:nvSpPr>
          <p:cNvPr id="4" name="Espace réservé du numéro de diapositive 3"/>
          <p:cNvSpPr>
            <a:spLocks noGrp="1"/>
          </p:cNvSpPr>
          <p:nvPr>
            <p:ph type="sldNum" sz="quarter" idx="5"/>
          </p:nvPr>
        </p:nvSpPr>
        <p:spPr/>
        <p:txBody>
          <a:bodyPr/>
          <a:lstStyle/>
          <a:p>
            <a:fld id="{9201C2E9-3145-4BF6-B419-A230E854BD3E}" type="slidenum">
              <a:rPr lang="fr-FR" smtClean="0"/>
              <a:t>11</a:t>
            </a:fld>
            <a:endParaRPr lang="fr-FR"/>
          </a:p>
        </p:txBody>
      </p:sp>
    </p:spTree>
    <p:extLst>
      <p:ext uri="{BB962C8B-B14F-4D97-AF65-F5344CB8AC3E}">
        <p14:creationId xmlns:p14="http://schemas.microsoft.com/office/powerpoint/2010/main" val="308522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CF7"/>
        </a:solidFill>
        <a:effectLst/>
      </p:bgPr>
    </p:bg>
    <p:spTree>
      <p:nvGrpSpPr>
        <p:cNvPr id="1" name=""/>
        <p:cNvGrpSpPr/>
        <p:nvPr/>
      </p:nvGrpSpPr>
      <p:grpSpPr>
        <a:xfrm>
          <a:off x="0" y="0"/>
          <a:ext cx="0" cy="0"/>
          <a:chOff x="0" y="0"/>
          <a:chExt cx="0" cy="0"/>
        </a:xfrm>
      </p:grpSpPr>
      <p:sp>
        <p:nvSpPr>
          <p:cNvPr id="3" name="AutoShape 3"/>
          <p:cNvSpPr/>
          <p:nvPr/>
        </p:nvSpPr>
        <p:spPr>
          <a:xfrm>
            <a:off x="10586486" y="6421188"/>
            <a:ext cx="1148329" cy="44755"/>
          </a:xfrm>
          <a:prstGeom prst="rect">
            <a:avLst/>
          </a:prstGeom>
          <a:solidFill>
            <a:srgbClr val="191919"/>
          </a:solidFill>
        </p:spPr>
      </p:sp>
      <p:sp>
        <p:nvSpPr>
          <p:cNvPr id="4" name="TextBox 4"/>
          <p:cNvSpPr txBox="1"/>
          <p:nvPr/>
        </p:nvSpPr>
        <p:spPr>
          <a:xfrm>
            <a:off x="8769049" y="4510262"/>
            <a:ext cx="9659561" cy="1343423"/>
          </a:xfrm>
          <a:prstGeom prst="rect">
            <a:avLst/>
          </a:prstGeom>
        </p:spPr>
        <p:txBody>
          <a:bodyPr lIns="0" tIns="0" rIns="0" bIns="0" rtlCol="0" anchor="t">
            <a:spAutoFit/>
          </a:bodyPr>
          <a:lstStyle/>
          <a:p>
            <a:pPr>
              <a:lnSpc>
                <a:spcPts val="10002"/>
              </a:lnSpc>
            </a:pPr>
            <a:r>
              <a:rPr lang="en-US" sz="10002" dirty="0">
                <a:solidFill>
                  <a:srgbClr val="ED7118"/>
                </a:solidFill>
                <a:latin typeface="Cormorant Garamond Medium Italics"/>
              </a:rPr>
              <a:t>SPRINT 0</a:t>
            </a:r>
          </a:p>
        </p:txBody>
      </p:sp>
      <p:sp>
        <p:nvSpPr>
          <p:cNvPr id="5" name="TextBox 5"/>
          <p:cNvSpPr txBox="1"/>
          <p:nvPr/>
        </p:nvSpPr>
        <p:spPr>
          <a:xfrm>
            <a:off x="3107134" y="686712"/>
            <a:ext cx="13573573" cy="1343423"/>
          </a:xfrm>
          <a:prstGeom prst="rect">
            <a:avLst/>
          </a:prstGeom>
        </p:spPr>
        <p:txBody>
          <a:bodyPr lIns="0" tIns="0" rIns="0" bIns="0" rtlCol="0" anchor="t">
            <a:spAutoFit/>
          </a:bodyPr>
          <a:lstStyle/>
          <a:p>
            <a:pPr algn="ctr">
              <a:lnSpc>
                <a:spcPts val="10002"/>
              </a:lnSpc>
            </a:pPr>
            <a:r>
              <a:rPr lang="en-US" sz="10002" dirty="0">
                <a:solidFill>
                  <a:srgbClr val="191919"/>
                </a:solidFill>
                <a:latin typeface="Cormorant Garamond Medium"/>
              </a:rPr>
              <a:t>         PRESENTATION</a:t>
            </a:r>
          </a:p>
        </p:txBody>
      </p:sp>
      <p:sp>
        <p:nvSpPr>
          <p:cNvPr id="6" name="TextBox 6"/>
          <p:cNvSpPr txBox="1"/>
          <p:nvPr/>
        </p:nvSpPr>
        <p:spPr>
          <a:xfrm>
            <a:off x="4676587" y="1997897"/>
            <a:ext cx="13136374" cy="2608984"/>
          </a:xfrm>
          <a:prstGeom prst="rect">
            <a:avLst/>
          </a:prstGeom>
        </p:spPr>
        <p:txBody>
          <a:bodyPr lIns="0" tIns="0" rIns="0" bIns="0" rtlCol="0" anchor="t">
            <a:spAutoFit/>
          </a:bodyPr>
          <a:lstStyle/>
          <a:p>
            <a:pPr algn="ctr">
              <a:lnSpc>
                <a:spcPts val="10002"/>
              </a:lnSpc>
            </a:pPr>
            <a:r>
              <a:rPr lang="en-US" sz="10002" dirty="0">
                <a:solidFill>
                  <a:srgbClr val="191919"/>
                </a:solidFill>
                <a:latin typeface="Cormorant Garamond Medium"/>
              </a:rPr>
              <a:t>DU PROJET : </a:t>
            </a:r>
          </a:p>
          <a:p>
            <a:pPr algn="ctr">
              <a:lnSpc>
                <a:spcPts val="10002"/>
              </a:lnSpc>
            </a:pPr>
            <a:r>
              <a:rPr lang="en-US" sz="10002" dirty="0">
                <a:solidFill>
                  <a:srgbClr val="191919"/>
                </a:solidFill>
                <a:latin typeface="Cormorant Garamond Medium"/>
              </a:rPr>
              <a:t>ESPRIT PFE </a:t>
            </a:r>
          </a:p>
        </p:txBody>
      </p:sp>
      <p:sp>
        <p:nvSpPr>
          <p:cNvPr id="7" name="AutoShape 7"/>
          <p:cNvSpPr/>
          <p:nvPr/>
        </p:nvSpPr>
        <p:spPr>
          <a:xfrm>
            <a:off x="1607293" y="1484839"/>
            <a:ext cx="2069195" cy="23763"/>
          </a:xfrm>
          <a:prstGeom prst="rect">
            <a:avLst/>
          </a:prstGeom>
          <a:solidFill>
            <a:srgbClr val="191919"/>
          </a:solidFill>
        </p:spPr>
      </p:sp>
      <p:sp>
        <p:nvSpPr>
          <p:cNvPr id="8" name="TextBox 8"/>
          <p:cNvSpPr txBox="1"/>
          <p:nvPr/>
        </p:nvSpPr>
        <p:spPr>
          <a:xfrm>
            <a:off x="11887200" y="5912172"/>
            <a:ext cx="3393441" cy="1037082"/>
          </a:xfrm>
          <a:prstGeom prst="rect">
            <a:avLst/>
          </a:prstGeom>
        </p:spPr>
        <p:txBody>
          <a:bodyPr lIns="0" tIns="0" rIns="0" bIns="0" rtlCol="0" anchor="t">
            <a:spAutoFit/>
          </a:bodyPr>
          <a:lstStyle/>
          <a:p>
            <a:pPr>
              <a:lnSpc>
                <a:spcPts val="4104"/>
              </a:lnSpc>
            </a:pPr>
            <a:r>
              <a:rPr lang="en-US" sz="3600" spc="122" dirty="0">
                <a:solidFill>
                  <a:srgbClr val="191919"/>
                </a:solidFill>
                <a:latin typeface="DM Sans"/>
              </a:rPr>
              <a:t>GENIE</a:t>
            </a:r>
          </a:p>
          <a:p>
            <a:pPr>
              <a:lnSpc>
                <a:spcPts val="4104"/>
              </a:lnSpc>
            </a:pPr>
            <a:r>
              <a:rPr lang="en-US" sz="3600" spc="122" dirty="0">
                <a:solidFill>
                  <a:srgbClr val="191919"/>
                </a:solidFill>
                <a:latin typeface="DM Sans"/>
              </a:rPr>
              <a:t>LOGICIEL</a:t>
            </a:r>
          </a:p>
        </p:txBody>
      </p:sp>
      <p:sp>
        <p:nvSpPr>
          <p:cNvPr id="10" name="TextBox 10"/>
          <p:cNvSpPr txBox="1"/>
          <p:nvPr/>
        </p:nvSpPr>
        <p:spPr>
          <a:xfrm>
            <a:off x="13961916" y="8852535"/>
            <a:ext cx="3297384" cy="405765"/>
          </a:xfrm>
          <a:prstGeom prst="rect">
            <a:avLst/>
          </a:prstGeom>
        </p:spPr>
        <p:txBody>
          <a:bodyPr lIns="0" tIns="0" rIns="0" bIns="0" rtlCol="0" anchor="t">
            <a:spAutoFit/>
          </a:bodyPr>
          <a:lstStyle/>
          <a:p>
            <a:pPr algn="r">
              <a:lnSpc>
                <a:spcPts val="3359"/>
              </a:lnSpc>
              <a:spcBef>
                <a:spcPct val="0"/>
              </a:spcBef>
            </a:pPr>
            <a:r>
              <a:rPr lang="en-US" sz="2400" dirty="0" err="1">
                <a:solidFill>
                  <a:srgbClr val="191919"/>
                </a:solidFill>
                <a:latin typeface="Cormorant Garamond Bold"/>
              </a:rPr>
              <a:t>Fevrier</a:t>
            </a:r>
            <a:r>
              <a:rPr lang="en-US" sz="2400" dirty="0">
                <a:solidFill>
                  <a:srgbClr val="191919"/>
                </a:solidFill>
                <a:latin typeface="Cormorant Garamond Bold"/>
              </a:rPr>
              <a:t>, 2021</a:t>
            </a:r>
          </a:p>
        </p:txBody>
      </p:sp>
      <p:pic>
        <p:nvPicPr>
          <p:cNvPr id="19" name="Image 18">
            <a:extLst>
              <a:ext uri="{FF2B5EF4-FFF2-40B4-BE49-F238E27FC236}">
                <a16:creationId xmlns:a16="http://schemas.microsoft.com/office/drawing/2014/main" id="{CDE9DC03-4F7E-47B8-B177-EBD3A44E457D}"/>
              </a:ext>
            </a:extLst>
          </p:cNvPr>
          <p:cNvPicPr>
            <a:picLocks noChangeAspect="1"/>
          </p:cNvPicPr>
          <p:nvPr/>
        </p:nvPicPr>
        <p:blipFill rotWithShape="1">
          <a:blip r:embed="rId2">
            <a:extLst>
              <a:ext uri="{28A0092B-C50C-407E-A947-70E740481C1C}">
                <a14:useLocalDpi xmlns:a14="http://schemas.microsoft.com/office/drawing/2010/main" val="0"/>
              </a:ext>
            </a:extLst>
          </a:blip>
          <a:srcRect l="-1" t="35350" r="1522" b="43511"/>
          <a:stretch/>
        </p:blipFill>
        <p:spPr>
          <a:xfrm>
            <a:off x="-167111" y="419568"/>
            <a:ext cx="4559360" cy="978677"/>
          </a:xfrm>
          <a:prstGeom prst="rect">
            <a:avLst/>
          </a:prstGeom>
        </p:spPr>
      </p:pic>
      <p:sp>
        <p:nvSpPr>
          <p:cNvPr id="22" name="ZoneTexte 21">
            <a:extLst>
              <a:ext uri="{FF2B5EF4-FFF2-40B4-BE49-F238E27FC236}">
                <a16:creationId xmlns:a16="http://schemas.microsoft.com/office/drawing/2014/main" id="{C172F870-3787-4D74-BB2C-D000A4E9DA58}"/>
              </a:ext>
            </a:extLst>
          </p:cNvPr>
          <p:cNvSpPr txBox="1"/>
          <p:nvPr/>
        </p:nvSpPr>
        <p:spPr>
          <a:xfrm>
            <a:off x="382985" y="6421188"/>
            <a:ext cx="3480248" cy="3539430"/>
          </a:xfrm>
          <a:prstGeom prst="rect">
            <a:avLst/>
          </a:prstGeom>
          <a:noFill/>
        </p:spPr>
        <p:txBody>
          <a:bodyPr wrap="square" rtlCol="0">
            <a:spAutoFit/>
          </a:bodyPr>
          <a:lstStyle/>
          <a:p>
            <a:r>
              <a:rPr lang="fr-FR" sz="3200" dirty="0"/>
              <a:t>Présentée par :</a:t>
            </a:r>
          </a:p>
          <a:p>
            <a:r>
              <a:rPr lang="fr-FR" sz="3200" dirty="0"/>
              <a:t>  Dhafer Harbaoui</a:t>
            </a:r>
          </a:p>
          <a:p>
            <a:r>
              <a:rPr lang="fr-FR" sz="3200" dirty="0"/>
              <a:t>  </a:t>
            </a:r>
            <a:r>
              <a:rPr lang="fr-FR" sz="3200" dirty="0" err="1"/>
              <a:t>Islem</a:t>
            </a:r>
            <a:r>
              <a:rPr lang="fr-FR" sz="3200" dirty="0"/>
              <a:t> Oueslati</a:t>
            </a:r>
          </a:p>
          <a:p>
            <a:r>
              <a:rPr lang="fr-FR" sz="3200" dirty="0"/>
              <a:t>  Selim Saidi</a:t>
            </a:r>
          </a:p>
          <a:p>
            <a:r>
              <a:rPr lang="fr-FR" sz="3200" dirty="0"/>
              <a:t>  </a:t>
            </a:r>
            <a:r>
              <a:rPr lang="fr-FR" sz="3200" dirty="0" err="1"/>
              <a:t>Jihene</a:t>
            </a:r>
            <a:r>
              <a:rPr lang="fr-FR" sz="3200" dirty="0"/>
              <a:t> </a:t>
            </a:r>
            <a:r>
              <a:rPr lang="fr-FR" sz="3200" dirty="0" err="1"/>
              <a:t>Labidi</a:t>
            </a:r>
            <a:endParaRPr lang="fr-FR" sz="3200" dirty="0"/>
          </a:p>
          <a:p>
            <a:r>
              <a:rPr lang="fr-FR" sz="3200" dirty="0"/>
              <a:t>  </a:t>
            </a:r>
            <a:r>
              <a:rPr lang="fr-FR" sz="3200" dirty="0" err="1"/>
              <a:t>Dhia</a:t>
            </a:r>
            <a:r>
              <a:rPr lang="fr-FR" sz="3200" dirty="0"/>
              <a:t> Ben Mabrouk</a:t>
            </a:r>
          </a:p>
          <a:p>
            <a:r>
              <a:rPr lang="fr-FR" sz="3200" dirty="0"/>
              <a:t>  Ramzi </a:t>
            </a:r>
            <a:r>
              <a:rPr lang="fr-FR" sz="3200" dirty="0" err="1"/>
              <a:t>Khefifi</a:t>
            </a:r>
            <a:endParaRPr lang="fr-F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CF7"/>
        </a:solidFill>
        <a:effectLst/>
      </p:bgPr>
    </p:bg>
    <p:spTree>
      <p:nvGrpSpPr>
        <p:cNvPr id="1" name=""/>
        <p:cNvGrpSpPr/>
        <p:nvPr/>
      </p:nvGrpSpPr>
      <p:grpSpPr>
        <a:xfrm>
          <a:off x="0" y="0"/>
          <a:ext cx="0" cy="0"/>
          <a:chOff x="0" y="0"/>
          <a:chExt cx="0" cy="0"/>
        </a:xfrm>
      </p:grpSpPr>
      <p:sp>
        <p:nvSpPr>
          <p:cNvPr id="3" name="TextBox 3"/>
          <p:cNvSpPr txBox="1"/>
          <p:nvPr/>
        </p:nvSpPr>
        <p:spPr>
          <a:xfrm>
            <a:off x="15392400" y="9410700"/>
            <a:ext cx="2303393" cy="405765"/>
          </a:xfrm>
          <a:prstGeom prst="rect">
            <a:avLst/>
          </a:prstGeom>
        </p:spPr>
        <p:txBody>
          <a:bodyPr lIns="0" tIns="0" rIns="0" bIns="0" rtlCol="0" anchor="t">
            <a:spAutoFit/>
          </a:bodyPr>
          <a:lstStyle/>
          <a:p>
            <a:pPr algn="r">
              <a:lnSpc>
                <a:spcPts val="3359"/>
              </a:lnSpc>
              <a:spcBef>
                <a:spcPct val="0"/>
              </a:spcBef>
            </a:pPr>
            <a:r>
              <a:rPr lang="en-US" sz="2400" dirty="0" err="1">
                <a:solidFill>
                  <a:srgbClr val="000000"/>
                </a:solidFill>
                <a:latin typeface="Cormorant Garamond Bold"/>
              </a:rPr>
              <a:t>Fevrier</a:t>
            </a:r>
            <a:r>
              <a:rPr lang="en-US" sz="2400" dirty="0">
                <a:solidFill>
                  <a:srgbClr val="000000"/>
                </a:solidFill>
                <a:latin typeface="Cormorant Garamond Bold"/>
              </a:rPr>
              <a:t>, 2021</a:t>
            </a:r>
          </a:p>
        </p:txBody>
      </p:sp>
      <p:sp>
        <p:nvSpPr>
          <p:cNvPr id="4" name="TextBox 3">
            <a:extLst>
              <a:ext uri="{FF2B5EF4-FFF2-40B4-BE49-F238E27FC236}">
                <a16:creationId xmlns:a16="http://schemas.microsoft.com/office/drawing/2014/main" id="{8C98C288-C3BA-4F6A-AA33-7FF729749865}"/>
              </a:ext>
            </a:extLst>
          </p:cNvPr>
          <p:cNvSpPr txBox="1"/>
          <p:nvPr/>
        </p:nvSpPr>
        <p:spPr>
          <a:xfrm>
            <a:off x="1031179" y="971550"/>
            <a:ext cx="1099936" cy="481330"/>
          </a:xfrm>
          <a:prstGeom prst="rect">
            <a:avLst/>
          </a:prstGeom>
        </p:spPr>
        <p:txBody>
          <a:bodyPr lIns="0" tIns="0" rIns="0" bIns="0" rtlCol="0" anchor="t">
            <a:spAutoFit/>
          </a:bodyPr>
          <a:lstStyle/>
          <a:p>
            <a:pPr>
              <a:lnSpc>
                <a:spcPts val="3919"/>
              </a:lnSpc>
              <a:spcBef>
                <a:spcPct val="0"/>
              </a:spcBef>
            </a:pPr>
            <a:r>
              <a:rPr lang="en-US" sz="2800" dirty="0">
                <a:latin typeface="Cormorant Garamond Bold"/>
              </a:rPr>
              <a:t>10/11</a:t>
            </a:r>
          </a:p>
        </p:txBody>
      </p:sp>
      <p:pic>
        <p:nvPicPr>
          <p:cNvPr id="5" name="Image 4">
            <a:extLst>
              <a:ext uri="{FF2B5EF4-FFF2-40B4-BE49-F238E27FC236}">
                <a16:creationId xmlns:a16="http://schemas.microsoft.com/office/drawing/2014/main" id="{0FCE1DBF-8193-4E01-8617-285E4520706B}"/>
              </a:ext>
            </a:extLst>
          </p:cNvPr>
          <p:cNvPicPr>
            <a:picLocks noChangeAspect="1"/>
          </p:cNvPicPr>
          <p:nvPr/>
        </p:nvPicPr>
        <p:blipFill rotWithShape="1">
          <a:blip r:embed="rId2">
            <a:extLst>
              <a:ext uri="{28A0092B-C50C-407E-A947-70E740481C1C}">
                <a14:useLocalDpi xmlns:a14="http://schemas.microsoft.com/office/drawing/2010/main" val="0"/>
              </a:ext>
            </a:extLst>
          </a:blip>
          <a:srcRect l="-1" t="35350" r="1522" b="43511"/>
          <a:stretch/>
        </p:blipFill>
        <p:spPr>
          <a:xfrm>
            <a:off x="13728640" y="259915"/>
            <a:ext cx="4559360" cy="978677"/>
          </a:xfrm>
          <a:prstGeom prst="rect">
            <a:avLst/>
          </a:prstGeom>
        </p:spPr>
      </p:pic>
      <p:pic>
        <p:nvPicPr>
          <p:cNvPr id="1026" name="Picture 2" descr="No description available.">
            <a:extLst>
              <a:ext uri="{FF2B5EF4-FFF2-40B4-BE49-F238E27FC236}">
                <a16:creationId xmlns:a16="http://schemas.microsoft.com/office/drawing/2014/main" id="{3808B704-62D6-437F-8F6B-4AED0A2DF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605" y="447675"/>
            <a:ext cx="12192000" cy="8963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58387" y="1014095"/>
            <a:ext cx="2303393" cy="405765"/>
          </a:xfrm>
          <a:prstGeom prst="rect">
            <a:avLst/>
          </a:prstGeom>
        </p:spPr>
        <p:txBody>
          <a:bodyPr lIns="0" tIns="0" rIns="0" bIns="0" rtlCol="0" anchor="t">
            <a:spAutoFit/>
          </a:bodyPr>
          <a:lstStyle/>
          <a:p>
            <a:pPr algn="r">
              <a:lnSpc>
                <a:spcPts val="3359"/>
              </a:lnSpc>
              <a:spcBef>
                <a:spcPct val="0"/>
              </a:spcBef>
            </a:pPr>
            <a:r>
              <a:rPr lang="en-US" sz="2400">
                <a:solidFill>
                  <a:srgbClr val="FFFFFF"/>
                </a:solidFill>
                <a:latin typeface="Cormorant Garamond Bold"/>
              </a:rPr>
              <a:t>Fevrier, 2021</a:t>
            </a:r>
          </a:p>
        </p:txBody>
      </p:sp>
      <p:sp>
        <p:nvSpPr>
          <p:cNvPr id="3" name="TextBox 3"/>
          <p:cNvSpPr txBox="1"/>
          <p:nvPr/>
        </p:nvSpPr>
        <p:spPr>
          <a:xfrm>
            <a:off x="1031179" y="971550"/>
            <a:ext cx="1099936" cy="481330"/>
          </a:xfrm>
          <a:prstGeom prst="rect">
            <a:avLst/>
          </a:prstGeom>
        </p:spPr>
        <p:txBody>
          <a:bodyPr lIns="0" tIns="0" rIns="0" bIns="0" rtlCol="0" anchor="t">
            <a:spAutoFit/>
          </a:bodyPr>
          <a:lstStyle/>
          <a:p>
            <a:pPr>
              <a:lnSpc>
                <a:spcPts val="3919"/>
              </a:lnSpc>
              <a:spcBef>
                <a:spcPct val="0"/>
              </a:spcBef>
            </a:pPr>
            <a:r>
              <a:rPr lang="en-US" sz="2800" dirty="0">
                <a:latin typeface="Cormorant Garamond Bold"/>
              </a:rPr>
              <a:t>11/11</a:t>
            </a:r>
          </a:p>
        </p:txBody>
      </p:sp>
      <p:sp>
        <p:nvSpPr>
          <p:cNvPr id="4" name="TextBox 4"/>
          <p:cNvSpPr txBox="1"/>
          <p:nvPr/>
        </p:nvSpPr>
        <p:spPr>
          <a:xfrm>
            <a:off x="4308950" y="1572260"/>
            <a:ext cx="9670100" cy="969758"/>
          </a:xfrm>
          <a:prstGeom prst="rect">
            <a:avLst/>
          </a:prstGeom>
        </p:spPr>
        <p:txBody>
          <a:bodyPr lIns="0" tIns="0" rIns="0" bIns="0" rtlCol="0" anchor="t">
            <a:spAutoFit/>
          </a:bodyPr>
          <a:lstStyle/>
          <a:p>
            <a:pPr algn="ctr">
              <a:lnSpc>
                <a:spcPts val="7363"/>
              </a:lnSpc>
            </a:pPr>
            <a:r>
              <a:rPr lang="en-US" sz="7363">
                <a:solidFill>
                  <a:srgbClr val="ED7118"/>
                </a:solidFill>
                <a:latin typeface="Cormorant Garamond Medium"/>
              </a:rPr>
              <a:t>CONCLUSION</a:t>
            </a:r>
          </a:p>
        </p:txBody>
      </p:sp>
      <p:sp>
        <p:nvSpPr>
          <p:cNvPr id="5" name="Rectangle 4">
            <a:extLst>
              <a:ext uri="{FF2B5EF4-FFF2-40B4-BE49-F238E27FC236}">
                <a16:creationId xmlns:a16="http://schemas.microsoft.com/office/drawing/2014/main" id="{757A18D7-BD2E-462D-BEE8-9993F32A541E}"/>
              </a:ext>
            </a:extLst>
          </p:cNvPr>
          <p:cNvSpPr/>
          <p:nvPr/>
        </p:nvSpPr>
        <p:spPr>
          <a:xfrm>
            <a:off x="1828800" y="4381501"/>
            <a:ext cx="9906000" cy="2312171"/>
          </a:xfrm>
          <a:prstGeom prst="rect">
            <a:avLst/>
          </a:prstGeom>
        </p:spPr>
        <p:txBody>
          <a:bodyPr wrap="square">
            <a:spAutoFit/>
          </a:bodyPr>
          <a:lstStyle/>
          <a:p>
            <a:pPr marL="457200" indent="-457200" algn="just">
              <a:lnSpc>
                <a:spcPct val="115000"/>
              </a:lnSpc>
              <a:spcAft>
                <a:spcPts val="0"/>
              </a:spcAft>
              <a:buFontTx/>
              <a:buChar char="-"/>
            </a:pPr>
            <a:r>
              <a:rPr lang="fr-FR" sz="3200" dirty="0">
                <a:latin typeface="Times New Roman" panose="02020603050405020304" pitchFamily="18" charset="0"/>
                <a:ea typeface="SimSun" panose="02010600030101010101" pitchFamily="2" charset="-122"/>
                <a:cs typeface="Times New Roman" panose="02020603050405020304" pitchFamily="18" charset="0"/>
              </a:rPr>
              <a:t>Identification et analyse des fonctionnalités du projet;</a:t>
            </a:r>
          </a:p>
          <a:p>
            <a:pPr marL="457200" indent="-457200" algn="just">
              <a:lnSpc>
                <a:spcPct val="115000"/>
              </a:lnSpc>
              <a:spcAft>
                <a:spcPts val="0"/>
              </a:spcAft>
              <a:buFontTx/>
              <a:buChar char="-"/>
            </a:pPr>
            <a:r>
              <a:rPr lang="fr-FR" sz="3200" dirty="0">
                <a:latin typeface="Times New Roman" panose="02020603050405020304" pitchFamily="18" charset="0"/>
                <a:ea typeface="SimSun" panose="02010600030101010101" pitchFamily="2" charset="-122"/>
                <a:cs typeface="Times New Roman" panose="02020603050405020304" pitchFamily="18" charset="0"/>
              </a:rPr>
              <a:t>Détermination du Backlog du produit;</a:t>
            </a:r>
          </a:p>
          <a:p>
            <a:pPr marL="457200" indent="-457200" algn="just">
              <a:lnSpc>
                <a:spcPct val="115000"/>
              </a:lnSpc>
              <a:spcAft>
                <a:spcPts val="0"/>
              </a:spcAft>
              <a:buFontTx/>
              <a:buChar char="-"/>
            </a:pPr>
            <a:r>
              <a:rPr lang="fr-FR" sz="3200" dirty="0">
                <a:latin typeface="Times New Roman" panose="02020603050405020304" pitchFamily="18" charset="0"/>
                <a:ea typeface="SimSun" panose="02010600030101010101" pitchFamily="2" charset="-122"/>
                <a:cs typeface="Times New Roman" panose="02020603050405020304" pitchFamily="18" charset="0"/>
              </a:rPr>
              <a:t>Détermination de l’architecture physique globale;</a:t>
            </a:r>
          </a:p>
          <a:p>
            <a:pPr marL="457200" indent="-457200" algn="just">
              <a:lnSpc>
                <a:spcPct val="115000"/>
              </a:lnSpc>
              <a:spcAft>
                <a:spcPts val="0"/>
              </a:spcAft>
              <a:buFontTx/>
              <a:buChar char="-"/>
            </a:pPr>
            <a:r>
              <a:rPr lang="fr-FR" sz="3200" dirty="0">
                <a:latin typeface="Times New Roman" panose="02020603050405020304" pitchFamily="18" charset="0"/>
                <a:ea typeface="SimSun" panose="02010600030101010101" pitchFamily="2" charset="-122"/>
                <a:cs typeface="Times New Roman" panose="02020603050405020304" pitchFamily="18" charset="0"/>
              </a:rPr>
              <a:t>Détermination du diagramme de cas d’utilisation;</a:t>
            </a:r>
          </a:p>
        </p:txBody>
      </p:sp>
      <p:pic>
        <p:nvPicPr>
          <p:cNvPr id="6" name="Image 5">
            <a:extLst>
              <a:ext uri="{FF2B5EF4-FFF2-40B4-BE49-F238E27FC236}">
                <a16:creationId xmlns:a16="http://schemas.microsoft.com/office/drawing/2014/main" id="{D83003AF-04A1-4671-9D52-6FAA72C92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3238500"/>
            <a:ext cx="2895600" cy="2895600"/>
          </a:xfrm>
          <a:prstGeom prst="rect">
            <a:avLst/>
          </a:prstGeom>
        </p:spPr>
      </p:pic>
      <p:pic>
        <p:nvPicPr>
          <p:cNvPr id="8" name="Image 7">
            <a:extLst>
              <a:ext uri="{FF2B5EF4-FFF2-40B4-BE49-F238E27FC236}">
                <a16:creationId xmlns:a16="http://schemas.microsoft.com/office/drawing/2014/main" id="{B386ADB2-75D2-4B33-881E-25CDFA24C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2525" y="6139180"/>
            <a:ext cx="3133725" cy="31337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D8AE25DE-B355-48BD-8B14-FDD6534E892A}"/>
              </a:ext>
            </a:extLst>
          </p:cNvPr>
          <p:cNvSpPr txBox="1"/>
          <p:nvPr/>
        </p:nvSpPr>
        <p:spPr>
          <a:xfrm>
            <a:off x="4308950" y="4305300"/>
            <a:ext cx="9670100" cy="1929246"/>
          </a:xfrm>
          <a:prstGeom prst="rect">
            <a:avLst/>
          </a:prstGeom>
        </p:spPr>
        <p:txBody>
          <a:bodyPr lIns="0" tIns="0" rIns="0" bIns="0" rtlCol="0" anchor="t">
            <a:spAutoFit/>
          </a:bodyPr>
          <a:lstStyle/>
          <a:p>
            <a:pPr algn="ctr">
              <a:lnSpc>
                <a:spcPts val="7363"/>
              </a:lnSpc>
            </a:pPr>
            <a:r>
              <a:rPr lang="en-US" sz="7363" dirty="0">
                <a:solidFill>
                  <a:srgbClr val="ED7118"/>
                </a:solidFill>
                <a:latin typeface="Cormorant Garamond Medium"/>
              </a:rPr>
              <a:t>Merci pour votre attention</a:t>
            </a:r>
          </a:p>
        </p:txBody>
      </p:sp>
      <p:pic>
        <p:nvPicPr>
          <p:cNvPr id="3" name="Image 2">
            <a:extLst>
              <a:ext uri="{FF2B5EF4-FFF2-40B4-BE49-F238E27FC236}">
                <a16:creationId xmlns:a16="http://schemas.microsoft.com/office/drawing/2014/main" id="{E1E84464-319A-4E45-82BC-AEDE7837EB61}"/>
              </a:ext>
            </a:extLst>
          </p:cNvPr>
          <p:cNvPicPr>
            <a:picLocks noChangeAspect="1"/>
          </p:cNvPicPr>
          <p:nvPr/>
        </p:nvPicPr>
        <p:blipFill rotWithShape="1">
          <a:blip r:embed="rId2">
            <a:extLst>
              <a:ext uri="{28A0092B-C50C-407E-A947-70E740481C1C}">
                <a14:useLocalDpi xmlns:a14="http://schemas.microsoft.com/office/drawing/2010/main" val="0"/>
              </a:ext>
            </a:extLst>
          </a:blip>
          <a:srcRect l="-1" t="35350" r="1522" b="43511"/>
          <a:stretch/>
        </p:blipFill>
        <p:spPr>
          <a:xfrm>
            <a:off x="3352800" y="7924800"/>
            <a:ext cx="11004775" cy="2362200"/>
          </a:xfrm>
          <a:prstGeom prst="rect">
            <a:avLst/>
          </a:prstGeom>
        </p:spPr>
      </p:pic>
    </p:spTree>
    <p:extLst>
      <p:ext uri="{BB962C8B-B14F-4D97-AF65-F5344CB8AC3E}">
        <p14:creationId xmlns:p14="http://schemas.microsoft.com/office/powerpoint/2010/main" val="365237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CF7"/>
        </a:solidFill>
        <a:effectLst/>
      </p:bgPr>
    </p:bg>
    <p:spTree>
      <p:nvGrpSpPr>
        <p:cNvPr id="1" name=""/>
        <p:cNvGrpSpPr/>
        <p:nvPr/>
      </p:nvGrpSpPr>
      <p:grpSpPr>
        <a:xfrm>
          <a:off x="0" y="0"/>
          <a:ext cx="0" cy="0"/>
          <a:chOff x="0" y="0"/>
          <a:chExt cx="0" cy="0"/>
        </a:xfrm>
      </p:grpSpPr>
      <p:grpSp>
        <p:nvGrpSpPr>
          <p:cNvPr id="2" name="Group 2"/>
          <p:cNvGrpSpPr/>
          <p:nvPr/>
        </p:nvGrpSpPr>
        <p:grpSpPr>
          <a:xfrm>
            <a:off x="4604740" y="1139375"/>
            <a:ext cx="8690804" cy="1384035"/>
            <a:chOff x="0" y="0"/>
            <a:chExt cx="11587739" cy="1845380"/>
          </a:xfrm>
        </p:grpSpPr>
        <p:sp>
          <p:nvSpPr>
            <p:cNvPr id="3" name="TextBox 3"/>
            <p:cNvSpPr txBox="1"/>
            <p:nvPr/>
          </p:nvSpPr>
          <p:spPr>
            <a:xfrm>
              <a:off x="0" y="1049725"/>
              <a:ext cx="11587739" cy="795655"/>
            </a:xfrm>
            <a:prstGeom prst="rect">
              <a:avLst/>
            </a:prstGeom>
          </p:spPr>
          <p:txBody>
            <a:bodyPr lIns="0" tIns="0" rIns="0" bIns="0" rtlCol="0" anchor="t">
              <a:spAutoFit/>
            </a:bodyPr>
            <a:lstStyle/>
            <a:p>
              <a:pPr algn="ctr">
                <a:lnSpc>
                  <a:spcPts val="5040"/>
                </a:lnSpc>
              </a:pPr>
              <a:endParaRPr/>
            </a:p>
          </p:txBody>
        </p:sp>
        <p:sp>
          <p:nvSpPr>
            <p:cNvPr id="4" name="TextBox 4"/>
            <p:cNvSpPr txBox="1"/>
            <p:nvPr/>
          </p:nvSpPr>
          <p:spPr>
            <a:xfrm>
              <a:off x="0" y="57150"/>
              <a:ext cx="11587739" cy="584623"/>
            </a:xfrm>
            <a:prstGeom prst="rect">
              <a:avLst/>
            </a:prstGeom>
          </p:spPr>
          <p:txBody>
            <a:bodyPr lIns="0" tIns="0" rIns="0" bIns="0" rtlCol="0" anchor="t">
              <a:spAutoFit/>
            </a:bodyPr>
            <a:lstStyle/>
            <a:p>
              <a:pPr algn="ctr">
                <a:lnSpc>
                  <a:spcPts val="3200"/>
                </a:lnSpc>
              </a:pPr>
              <a:r>
                <a:rPr lang="en-US" sz="3200">
                  <a:solidFill>
                    <a:srgbClr val="191919"/>
                  </a:solidFill>
                  <a:latin typeface="Cormorant Garamond Bold Bold"/>
                </a:rPr>
                <a:t>POINTS DE DISCUSSION</a:t>
              </a:r>
            </a:p>
          </p:txBody>
        </p:sp>
      </p:grpSp>
      <p:sp>
        <p:nvSpPr>
          <p:cNvPr id="5" name="TextBox 5"/>
          <p:cNvSpPr txBox="1"/>
          <p:nvPr/>
        </p:nvSpPr>
        <p:spPr>
          <a:xfrm>
            <a:off x="4210176" y="4417695"/>
            <a:ext cx="9390084" cy="1397482"/>
          </a:xfrm>
          <a:prstGeom prst="rect">
            <a:avLst/>
          </a:prstGeom>
        </p:spPr>
        <p:txBody>
          <a:bodyPr wrap="square" lIns="0" tIns="0" rIns="0" bIns="0" rtlCol="0" anchor="t">
            <a:spAutoFit/>
          </a:bodyPr>
          <a:lstStyle/>
          <a:p>
            <a:pPr>
              <a:lnSpc>
                <a:spcPts val="12465"/>
              </a:lnSpc>
            </a:pPr>
            <a:r>
              <a:rPr lang="en-US" sz="5666" dirty="0">
                <a:solidFill>
                  <a:srgbClr val="000000"/>
                </a:solidFill>
                <a:latin typeface="Open Sauce"/>
              </a:rPr>
              <a:t>BACKLOG DU PRODUIT</a:t>
            </a:r>
          </a:p>
        </p:txBody>
      </p:sp>
      <p:sp>
        <p:nvSpPr>
          <p:cNvPr id="6" name="TextBox 6"/>
          <p:cNvSpPr txBox="1"/>
          <p:nvPr/>
        </p:nvSpPr>
        <p:spPr>
          <a:xfrm>
            <a:off x="4604740" y="6343368"/>
            <a:ext cx="12511433" cy="2758319"/>
          </a:xfrm>
          <a:prstGeom prst="rect">
            <a:avLst/>
          </a:prstGeom>
        </p:spPr>
        <p:txBody>
          <a:bodyPr wrap="square" lIns="0" tIns="0" rIns="0" bIns="0" rtlCol="0" anchor="t">
            <a:spAutoFit/>
          </a:bodyPr>
          <a:lstStyle/>
          <a:p>
            <a:pPr>
              <a:lnSpc>
                <a:spcPts val="11571"/>
              </a:lnSpc>
            </a:pPr>
            <a:r>
              <a:rPr lang="en-US" sz="5259" dirty="0">
                <a:solidFill>
                  <a:srgbClr val="000000"/>
                </a:solidFill>
                <a:latin typeface="Open Sauce"/>
              </a:rPr>
              <a:t>DIAGRAMME DE CAS D'UTILISATION</a:t>
            </a:r>
          </a:p>
          <a:p>
            <a:pPr>
              <a:lnSpc>
                <a:spcPts val="11571"/>
              </a:lnSpc>
            </a:pPr>
            <a:endParaRPr lang="en-US" sz="5259" dirty="0">
              <a:solidFill>
                <a:srgbClr val="000000"/>
              </a:solidFill>
              <a:latin typeface="Open Sauce"/>
            </a:endParaRPr>
          </a:p>
        </p:txBody>
      </p:sp>
      <p:sp>
        <p:nvSpPr>
          <p:cNvPr id="7" name="TextBox 7"/>
          <p:cNvSpPr txBox="1"/>
          <p:nvPr/>
        </p:nvSpPr>
        <p:spPr>
          <a:xfrm>
            <a:off x="5145329" y="7980496"/>
            <a:ext cx="13712912" cy="1397482"/>
          </a:xfrm>
          <a:prstGeom prst="rect">
            <a:avLst/>
          </a:prstGeom>
        </p:spPr>
        <p:txBody>
          <a:bodyPr wrap="square" lIns="0" tIns="0" rIns="0" bIns="0" rtlCol="0" anchor="t">
            <a:spAutoFit/>
          </a:bodyPr>
          <a:lstStyle/>
          <a:p>
            <a:pPr>
              <a:lnSpc>
                <a:spcPts val="12465"/>
              </a:lnSpc>
            </a:pPr>
            <a:r>
              <a:rPr lang="en-US" sz="5666">
                <a:solidFill>
                  <a:srgbClr val="000000"/>
                </a:solidFill>
                <a:latin typeface="Open Sauce"/>
              </a:rPr>
              <a:t>ARCHITECTURE PHYSIQUE GLOBALE</a:t>
            </a:r>
          </a:p>
        </p:txBody>
      </p:sp>
      <p:sp>
        <p:nvSpPr>
          <p:cNvPr id="8" name="TextBox 8"/>
          <p:cNvSpPr txBox="1"/>
          <p:nvPr/>
        </p:nvSpPr>
        <p:spPr>
          <a:xfrm>
            <a:off x="3632065" y="5243118"/>
            <a:ext cx="410421" cy="312073"/>
          </a:xfrm>
          <a:prstGeom prst="rect">
            <a:avLst/>
          </a:prstGeom>
        </p:spPr>
        <p:txBody>
          <a:bodyPr wrap="square" lIns="0" tIns="0" rIns="0" bIns="0" rtlCol="0" anchor="t">
            <a:spAutoFit/>
          </a:bodyPr>
          <a:lstStyle/>
          <a:p>
            <a:pPr>
              <a:lnSpc>
                <a:spcPts val="2400"/>
              </a:lnSpc>
            </a:pPr>
            <a:r>
              <a:rPr lang="en-US" sz="2400">
                <a:solidFill>
                  <a:srgbClr val="191919"/>
                </a:solidFill>
                <a:latin typeface="Cormorant Garamond Bold Bold Italics"/>
              </a:rPr>
              <a:t>02</a:t>
            </a:r>
          </a:p>
        </p:txBody>
      </p:sp>
      <p:sp>
        <p:nvSpPr>
          <p:cNvPr id="9" name="TextBox 9"/>
          <p:cNvSpPr txBox="1"/>
          <p:nvPr/>
        </p:nvSpPr>
        <p:spPr>
          <a:xfrm>
            <a:off x="4042487" y="7090504"/>
            <a:ext cx="335378" cy="312073"/>
          </a:xfrm>
          <a:prstGeom prst="rect">
            <a:avLst/>
          </a:prstGeom>
        </p:spPr>
        <p:txBody>
          <a:bodyPr wrap="square" lIns="0" tIns="0" rIns="0" bIns="0" rtlCol="0" anchor="t">
            <a:spAutoFit/>
          </a:bodyPr>
          <a:lstStyle/>
          <a:p>
            <a:pPr>
              <a:lnSpc>
                <a:spcPts val="2400"/>
              </a:lnSpc>
            </a:pPr>
            <a:r>
              <a:rPr lang="en-US" sz="2400">
                <a:solidFill>
                  <a:srgbClr val="191919"/>
                </a:solidFill>
                <a:latin typeface="Cormorant Garamond Bold Bold Italics"/>
              </a:rPr>
              <a:t>03</a:t>
            </a:r>
          </a:p>
        </p:txBody>
      </p:sp>
      <p:sp>
        <p:nvSpPr>
          <p:cNvPr id="10" name="TextBox 10"/>
          <p:cNvSpPr txBox="1"/>
          <p:nvPr/>
        </p:nvSpPr>
        <p:spPr>
          <a:xfrm>
            <a:off x="4604740" y="8930640"/>
            <a:ext cx="335378" cy="312073"/>
          </a:xfrm>
          <a:prstGeom prst="rect">
            <a:avLst/>
          </a:prstGeom>
        </p:spPr>
        <p:txBody>
          <a:bodyPr wrap="square" lIns="0" tIns="0" rIns="0" bIns="0" rtlCol="0" anchor="t">
            <a:spAutoFit/>
          </a:bodyPr>
          <a:lstStyle/>
          <a:p>
            <a:pPr>
              <a:lnSpc>
                <a:spcPts val="2400"/>
              </a:lnSpc>
            </a:pPr>
            <a:r>
              <a:rPr lang="en-US" sz="2400">
                <a:solidFill>
                  <a:srgbClr val="191919"/>
                </a:solidFill>
                <a:latin typeface="Cormorant Garamond Bold Bold Italics"/>
              </a:rPr>
              <a:t>04</a:t>
            </a:r>
          </a:p>
        </p:txBody>
      </p:sp>
      <p:sp>
        <p:nvSpPr>
          <p:cNvPr id="11" name="AutoShape 11"/>
          <p:cNvSpPr/>
          <p:nvPr/>
        </p:nvSpPr>
        <p:spPr>
          <a:xfrm>
            <a:off x="6324631" y="1831393"/>
            <a:ext cx="5638739" cy="9525"/>
          </a:xfrm>
          <a:prstGeom prst="rect">
            <a:avLst/>
          </a:prstGeom>
          <a:solidFill>
            <a:srgbClr val="191919"/>
          </a:solidFill>
        </p:spPr>
      </p:sp>
      <p:sp>
        <p:nvSpPr>
          <p:cNvPr id="12" name="AutoShape 12"/>
          <p:cNvSpPr/>
          <p:nvPr/>
        </p:nvSpPr>
        <p:spPr>
          <a:xfrm>
            <a:off x="6324631" y="1831393"/>
            <a:ext cx="5638739" cy="9525"/>
          </a:xfrm>
          <a:prstGeom prst="rect">
            <a:avLst/>
          </a:prstGeom>
          <a:solidFill>
            <a:srgbClr val="191919"/>
          </a:solidFill>
        </p:spPr>
      </p:sp>
      <p:sp>
        <p:nvSpPr>
          <p:cNvPr id="13" name="TextBox 13"/>
          <p:cNvSpPr txBox="1"/>
          <p:nvPr/>
        </p:nvSpPr>
        <p:spPr>
          <a:xfrm>
            <a:off x="15964476" y="9649779"/>
            <a:ext cx="2303393" cy="405765"/>
          </a:xfrm>
          <a:prstGeom prst="rect">
            <a:avLst/>
          </a:prstGeom>
        </p:spPr>
        <p:txBody>
          <a:bodyPr lIns="0" tIns="0" rIns="0" bIns="0" rtlCol="0" anchor="t">
            <a:spAutoFit/>
          </a:bodyPr>
          <a:lstStyle/>
          <a:p>
            <a:pPr algn="r">
              <a:lnSpc>
                <a:spcPts val="3359"/>
              </a:lnSpc>
              <a:spcBef>
                <a:spcPct val="0"/>
              </a:spcBef>
            </a:pPr>
            <a:r>
              <a:rPr lang="en-US" sz="2400" dirty="0" err="1">
                <a:solidFill>
                  <a:srgbClr val="191919"/>
                </a:solidFill>
                <a:latin typeface="Cormorant Garamond Bold"/>
              </a:rPr>
              <a:t>Fevrier</a:t>
            </a:r>
            <a:r>
              <a:rPr lang="en-US" sz="2400" dirty="0">
                <a:solidFill>
                  <a:srgbClr val="191919"/>
                </a:solidFill>
                <a:latin typeface="Cormorant Garamond Bold"/>
              </a:rPr>
              <a:t>, 2021</a:t>
            </a:r>
          </a:p>
        </p:txBody>
      </p:sp>
      <p:sp>
        <p:nvSpPr>
          <p:cNvPr id="14" name="TextBox 14"/>
          <p:cNvSpPr txBox="1"/>
          <p:nvPr/>
        </p:nvSpPr>
        <p:spPr>
          <a:xfrm>
            <a:off x="1028700" y="971550"/>
            <a:ext cx="1099936" cy="481330"/>
          </a:xfrm>
          <a:prstGeom prst="rect">
            <a:avLst/>
          </a:prstGeom>
        </p:spPr>
        <p:txBody>
          <a:bodyPr lIns="0" tIns="0" rIns="0" bIns="0" rtlCol="0" anchor="t">
            <a:spAutoFit/>
          </a:bodyPr>
          <a:lstStyle/>
          <a:p>
            <a:pPr>
              <a:lnSpc>
                <a:spcPts val="3919"/>
              </a:lnSpc>
              <a:spcBef>
                <a:spcPct val="0"/>
              </a:spcBef>
            </a:pPr>
            <a:r>
              <a:rPr lang="en-US" sz="2800">
                <a:solidFill>
                  <a:srgbClr val="191919"/>
                </a:solidFill>
                <a:latin typeface="Cormorant Garamond Bold"/>
              </a:rPr>
              <a:t>02/11</a:t>
            </a:r>
          </a:p>
        </p:txBody>
      </p:sp>
      <p:sp>
        <p:nvSpPr>
          <p:cNvPr id="15" name="TextBox 15"/>
          <p:cNvSpPr txBox="1"/>
          <p:nvPr/>
        </p:nvSpPr>
        <p:spPr>
          <a:xfrm>
            <a:off x="3663668" y="2816224"/>
            <a:ext cx="9390084" cy="1397482"/>
          </a:xfrm>
          <a:prstGeom prst="rect">
            <a:avLst/>
          </a:prstGeom>
        </p:spPr>
        <p:txBody>
          <a:bodyPr wrap="square" lIns="0" tIns="0" rIns="0" bIns="0" rtlCol="0" anchor="t">
            <a:spAutoFit/>
          </a:bodyPr>
          <a:lstStyle/>
          <a:p>
            <a:pPr>
              <a:lnSpc>
                <a:spcPts val="12465"/>
              </a:lnSpc>
            </a:pPr>
            <a:r>
              <a:rPr lang="en-US" sz="5666" dirty="0">
                <a:solidFill>
                  <a:srgbClr val="000000"/>
                </a:solidFill>
                <a:latin typeface="Open Sauce"/>
              </a:rPr>
              <a:t>DESCRIPTION DU PROJET</a:t>
            </a:r>
          </a:p>
        </p:txBody>
      </p:sp>
      <p:sp>
        <p:nvSpPr>
          <p:cNvPr id="16" name="TextBox 16"/>
          <p:cNvSpPr txBox="1"/>
          <p:nvPr/>
        </p:nvSpPr>
        <p:spPr>
          <a:xfrm>
            <a:off x="2969823" y="3641648"/>
            <a:ext cx="410421" cy="312073"/>
          </a:xfrm>
          <a:prstGeom prst="rect">
            <a:avLst/>
          </a:prstGeom>
        </p:spPr>
        <p:txBody>
          <a:bodyPr wrap="square" lIns="0" tIns="0" rIns="0" bIns="0" rtlCol="0" anchor="t">
            <a:spAutoFit/>
          </a:bodyPr>
          <a:lstStyle/>
          <a:p>
            <a:pPr>
              <a:lnSpc>
                <a:spcPts val="2400"/>
              </a:lnSpc>
            </a:pPr>
            <a:r>
              <a:rPr lang="en-US" sz="2400" dirty="0">
                <a:solidFill>
                  <a:srgbClr val="191919"/>
                </a:solidFill>
                <a:latin typeface="Cormorant Garamond Bold Bold Italics"/>
              </a:rPr>
              <a:t>01</a:t>
            </a:r>
          </a:p>
        </p:txBody>
      </p:sp>
      <p:pic>
        <p:nvPicPr>
          <p:cNvPr id="17" name="Image 16">
            <a:extLst>
              <a:ext uri="{FF2B5EF4-FFF2-40B4-BE49-F238E27FC236}">
                <a16:creationId xmlns:a16="http://schemas.microsoft.com/office/drawing/2014/main" id="{48E4B53A-C05E-4ABC-89E5-0885D040371D}"/>
              </a:ext>
            </a:extLst>
          </p:cNvPr>
          <p:cNvPicPr>
            <a:picLocks noChangeAspect="1"/>
          </p:cNvPicPr>
          <p:nvPr/>
        </p:nvPicPr>
        <p:blipFill rotWithShape="1">
          <a:blip r:embed="rId2">
            <a:extLst>
              <a:ext uri="{28A0092B-C50C-407E-A947-70E740481C1C}">
                <a14:useLocalDpi xmlns:a14="http://schemas.microsoft.com/office/drawing/2010/main" val="0"/>
              </a:ext>
            </a:extLst>
          </a:blip>
          <a:srcRect l="-1" t="35350" r="1522" b="43511"/>
          <a:stretch/>
        </p:blipFill>
        <p:spPr>
          <a:xfrm>
            <a:off x="13481166" y="235799"/>
            <a:ext cx="4559360" cy="9786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CF7"/>
        </a:solidFill>
        <a:effectLst/>
      </p:bgPr>
    </p:bg>
    <p:spTree>
      <p:nvGrpSpPr>
        <p:cNvPr id="1" name=""/>
        <p:cNvGrpSpPr/>
        <p:nvPr/>
      </p:nvGrpSpPr>
      <p:grpSpPr>
        <a:xfrm>
          <a:off x="0" y="0"/>
          <a:ext cx="0" cy="0"/>
          <a:chOff x="0" y="0"/>
          <a:chExt cx="0" cy="0"/>
        </a:xfrm>
      </p:grpSpPr>
      <p:sp>
        <p:nvSpPr>
          <p:cNvPr id="3" name="TextBox 3"/>
          <p:cNvSpPr txBox="1"/>
          <p:nvPr/>
        </p:nvSpPr>
        <p:spPr>
          <a:xfrm>
            <a:off x="1590440" y="1128713"/>
            <a:ext cx="7116994" cy="1911668"/>
          </a:xfrm>
          <a:prstGeom prst="rect">
            <a:avLst/>
          </a:prstGeom>
        </p:spPr>
        <p:txBody>
          <a:bodyPr lIns="0" tIns="0" rIns="0" bIns="0" rtlCol="0" anchor="t">
            <a:spAutoFit/>
          </a:bodyPr>
          <a:lstStyle/>
          <a:p>
            <a:pPr>
              <a:lnSpc>
                <a:spcPts val="7200"/>
              </a:lnSpc>
            </a:pPr>
            <a:r>
              <a:rPr lang="en-US" sz="7200" dirty="0">
                <a:solidFill>
                  <a:srgbClr val="000000"/>
                </a:solidFill>
                <a:latin typeface="Cormorant Garamond Light"/>
              </a:rPr>
              <a:t>DESCRIPTION DU </a:t>
            </a:r>
            <a:r>
              <a:rPr lang="en-US" sz="7200" dirty="0">
                <a:solidFill>
                  <a:srgbClr val="ED7118"/>
                </a:solidFill>
                <a:latin typeface="Cormorant Garamond Light"/>
              </a:rPr>
              <a:t>PROJET</a:t>
            </a:r>
          </a:p>
        </p:txBody>
      </p:sp>
      <p:sp>
        <p:nvSpPr>
          <p:cNvPr id="19" name="AutoShape 19"/>
          <p:cNvSpPr/>
          <p:nvPr/>
        </p:nvSpPr>
        <p:spPr>
          <a:xfrm>
            <a:off x="1590440" y="3273811"/>
            <a:ext cx="1148329" cy="44755"/>
          </a:xfrm>
          <a:prstGeom prst="rect">
            <a:avLst/>
          </a:prstGeom>
          <a:solidFill>
            <a:srgbClr val="ED7118"/>
          </a:solidFill>
        </p:spPr>
      </p:sp>
      <p:sp>
        <p:nvSpPr>
          <p:cNvPr id="20" name="TextBox 20"/>
          <p:cNvSpPr txBox="1"/>
          <p:nvPr/>
        </p:nvSpPr>
        <p:spPr>
          <a:xfrm>
            <a:off x="15447020" y="9603761"/>
            <a:ext cx="2303393" cy="405765"/>
          </a:xfrm>
          <a:prstGeom prst="rect">
            <a:avLst/>
          </a:prstGeom>
        </p:spPr>
        <p:txBody>
          <a:bodyPr lIns="0" tIns="0" rIns="0" bIns="0" rtlCol="0" anchor="t">
            <a:spAutoFit/>
          </a:bodyPr>
          <a:lstStyle/>
          <a:p>
            <a:pPr algn="r">
              <a:lnSpc>
                <a:spcPts val="3359"/>
              </a:lnSpc>
              <a:spcBef>
                <a:spcPct val="0"/>
              </a:spcBef>
            </a:pPr>
            <a:r>
              <a:rPr lang="en-US" sz="2400" dirty="0" err="1">
                <a:solidFill>
                  <a:srgbClr val="000000"/>
                </a:solidFill>
                <a:latin typeface="Cormorant Garamond Bold"/>
              </a:rPr>
              <a:t>Fevrier</a:t>
            </a:r>
            <a:r>
              <a:rPr lang="en-US" sz="2400" dirty="0">
                <a:solidFill>
                  <a:srgbClr val="000000"/>
                </a:solidFill>
                <a:latin typeface="Cormorant Garamond Bold"/>
              </a:rPr>
              <a:t>, 2021</a:t>
            </a:r>
          </a:p>
        </p:txBody>
      </p:sp>
      <p:sp>
        <p:nvSpPr>
          <p:cNvPr id="21" name="TextBox 17">
            <a:extLst>
              <a:ext uri="{FF2B5EF4-FFF2-40B4-BE49-F238E27FC236}">
                <a16:creationId xmlns:a16="http://schemas.microsoft.com/office/drawing/2014/main" id="{9E306B1E-DEAE-46C3-AE3B-5E75677D8D2A}"/>
              </a:ext>
            </a:extLst>
          </p:cNvPr>
          <p:cNvSpPr txBox="1"/>
          <p:nvPr/>
        </p:nvSpPr>
        <p:spPr>
          <a:xfrm>
            <a:off x="1031179" y="971550"/>
            <a:ext cx="1099936" cy="481330"/>
          </a:xfrm>
          <a:prstGeom prst="rect">
            <a:avLst/>
          </a:prstGeom>
        </p:spPr>
        <p:txBody>
          <a:bodyPr lIns="0" tIns="0" rIns="0" bIns="0" rtlCol="0" anchor="t">
            <a:spAutoFit/>
          </a:bodyPr>
          <a:lstStyle/>
          <a:p>
            <a:pPr>
              <a:lnSpc>
                <a:spcPts val="3919"/>
              </a:lnSpc>
              <a:spcBef>
                <a:spcPct val="0"/>
              </a:spcBef>
            </a:pPr>
            <a:r>
              <a:rPr lang="en-US" sz="2800" dirty="0">
                <a:solidFill>
                  <a:srgbClr val="FFFFFF"/>
                </a:solidFill>
                <a:latin typeface="Cormorant Garamond Bold"/>
              </a:rPr>
              <a:t>04/11</a:t>
            </a:r>
          </a:p>
        </p:txBody>
      </p:sp>
      <p:sp>
        <p:nvSpPr>
          <p:cNvPr id="23" name="TextBox 3">
            <a:extLst>
              <a:ext uri="{FF2B5EF4-FFF2-40B4-BE49-F238E27FC236}">
                <a16:creationId xmlns:a16="http://schemas.microsoft.com/office/drawing/2014/main" id="{35CCEA28-938A-4DED-8FDD-8081CF03E9A9}"/>
              </a:ext>
            </a:extLst>
          </p:cNvPr>
          <p:cNvSpPr txBox="1"/>
          <p:nvPr/>
        </p:nvSpPr>
        <p:spPr>
          <a:xfrm>
            <a:off x="490504" y="362774"/>
            <a:ext cx="1099936" cy="481330"/>
          </a:xfrm>
          <a:prstGeom prst="rect">
            <a:avLst/>
          </a:prstGeom>
        </p:spPr>
        <p:txBody>
          <a:bodyPr lIns="0" tIns="0" rIns="0" bIns="0" rtlCol="0" anchor="t">
            <a:spAutoFit/>
          </a:bodyPr>
          <a:lstStyle/>
          <a:p>
            <a:pPr>
              <a:lnSpc>
                <a:spcPts val="3919"/>
              </a:lnSpc>
              <a:spcBef>
                <a:spcPct val="0"/>
              </a:spcBef>
            </a:pPr>
            <a:r>
              <a:rPr lang="en-US" sz="2800" dirty="0">
                <a:latin typeface="Cormorant Garamond Bold"/>
              </a:rPr>
              <a:t>03/11</a:t>
            </a:r>
          </a:p>
        </p:txBody>
      </p:sp>
      <p:pic>
        <p:nvPicPr>
          <p:cNvPr id="25" name="Image 24">
            <a:extLst>
              <a:ext uri="{FF2B5EF4-FFF2-40B4-BE49-F238E27FC236}">
                <a16:creationId xmlns:a16="http://schemas.microsoft.com/office/drawing/2014/main" id="{3E2883F3-8D1A-4AA3-AFD3-56794E9A27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5176" y1="41007" x2="15176" y2="41007"/>
                        <a14:foregroundMark x1="33706" y1="46043" x2="33706" y2="46043"/>
                        <a14:foregroundMark x1="33706" y1="60192" x2="33706" y2="60192"/>
                        <a14:foregroundMark x1="21725" y1="66906" x2="31789" y2="66906"/>
                        <a14:foregroundMark x1="31789" y1="66906" x2="49042" y2="60911"/>
                        <a14:foregroundMark x1="49042" y1="60911" x2="51597" y2="47002"/>
                        <a14:foregroundMark x1="51597" y1="47002" x2="46645" y2="36691"/>
                        <a14:foregroundMark x1="46645" y1="36691" x2="26358" y2="40767"/>
                        <a14:foregroundMark x1="26358" y1="40767" x2="23163" y2="53957"/>
                        <a14:foregroundMark x1="23163" y1="53957" x2="23163" y2="62590"/>
                        <a14:foregroundMark x1="30192" y1="59233" x2="42173" y2="43885"/>
                        <a14:foregroundMark x1="39936" y1="49161" x2="32907" y2="59712"/>
                        <a14:foregroundMark x1="32907" y1="59712" x2="40735" y2="42206"/>
                        <a14:foregroundMark x1="45367" y1="44365" x2="39617" y2="59233"/>
                        <a14:foregroundMark x1="39617" y1="59233" x2="33387" y2="64029"/>
                        <a14:foregroundMark x1="22524" y1="49880" x2="21725" y2="36691"/>
                        <a14:foregroundMark x1="21086" y1="43885" x2="21086" y2="43885"/>
                      </a14:backgroundRemoval>
                    </a14:imgEffect>
                  </a14:imgLayer>
                </a14:imgProps>
              </a:ext>
              <a:ext uri="{28A0092B-C50C-407E-A947-70E740481C1C}">
                <a14:useLocalDpi xmlns:a14="http://schemas.microsoft.com/office/drawing/2010/main" val="0"/>
              </a:ext>
            </a:extLst>
          </a:blip>
          <a:stretch>
            <a:fillRect/>
          </a:stretch>
        </p:blipFill>
        <p:spPr>
          <a:xfrm>
            <a:off x="10648243" y="6843108"/>
            <a:ext cx="4798777" cy="3196630"/>
          </a:xfrm>
          <a:prstGeom prst="rect">
            <a:avLst/>
          </a:prstGeom>
        </p:spPr>
      </p:pic>
      <p:sp>
        <p:nvSpPr>
          <p:cNvPr id="26" name="Rectangle 25">
            <a:extLst>
              <a:ext uri="{FF2B5EF4-FFF2-40B4-BE49-F238E27FC236}">
                <a16:creationId xmlns:a16="http://schemas.microsoft.com/office/drawing/2014/main" id="{52912F45-50CE-46CC-AD44-A65178D4470C}"/>
              </a:ext>
            </a:extLst>
          </p:cNvPr>
          <p:cNvSpPr/>
          <p:nvPr/>
        </p:nvSpPr>
        <p:spPr>
          <a:xfrm>
            <a:off x="1905000" y="4462538"/>
            <a:ext cx="6387421" cy="1569660"/>
          </a:xfrm>
          <a:prstGeom prst="rect">
            <a:avLst/>
          </a:prstGeom>
        </p:spPr>
        <p:txBody>
          <a:bodyPr wrap="square">
            <a:spAutoFit/>
          </a:bodyPr>
          <a:lstStyle/>
          <a:p>
            <a:pPr marL="342900" indent="-342900" algn="just">
              <a:buFontTx/>
              <a:buChar char="-"/>
            </a:pPr>
            <a:r>
              <a:rPr lang="fr-FR" sz="2400" dirty="0">
                <a:solidFill>
                  <a:srgbClr val="000000"/>
                </a:solidFill>
                <a:latin typeface="Times New Roman" panose="02020603050405020304" pitchFamily="18" charset="0"/>
                <a:cs typeface="Times New Roman" panose="02020603050405020304" pitchFamily="18" charset="0"/>
              </a:rPr>
              <a:t>Stratégie de suivi classique;</a:t>
            </a:r>
          </a:p>
          <a:p>
            <a:pPr marL="342900" indent="-342900" algn="just">
              <a:buFontTx/>
              <a:buChar char="-"/>
            </a:pPr>
            <a:r>
              <a:rPr lang="fr-FR" sz="2400" dirty="0">
                <a:solidFill>
                  <a:srgbClr val="000000"/>
                </a:solidFill>
                <a:latin typeface="Times New Roman" panose="02020603050405020304" pitchFamily="18" charset="0"/>
                <a:cs typeface="Times New Roman" panose="02020603050405020304" pitchFamily="18" charset="0"/>
              </a:rPr>
              <a:t>Stratégie couteuse en termes de temps et argent;</a:t>
            </a:r>
          </a:p>
          <a:p>
            <a:pPr marL="342900" indent="-342900" algn="just">
              <a:buFontTx/>
              <a:buChar char="-"/>
            </a:pPr>
            <a:r>
              <a:rPr lang="fr-FR" sz="2400" dirty="0">
                <a:solidFill>
                  <a:srgbClr val="000000"/>
                </a:solidFill>
                <a:latin typeface="Times New Roman" panose="02020603050405020304" pitchFamily="18" charset="0"/>
                <a:cs typeface="Times New Roman" panose="02020603050405020304" pitchFamily="18" charset="0"/>
              </a:rPr>
              <a:t>Démotivation de plusieurs étudiants;</a:t>
            </a:r>
          </a:p>
          <a:p>
            <a:pPr marL="342900" indent="-342900" algn="just">
              <a:buFontTx/>
              <a:buChar char="-"/>
            </a:pPr>
            <a:r>
              <a:rPr lang="fr-FR" sz="2400" dirty="0">
                <a:solidFill>
                  <a:srgbClr val="000000"/>
                </a:solidFill>
                <a:latin typeface="Times New Roman" panose="02020603050405020304" pitchFamily="18" charset="0"/>
                <a:cs typeface="Times New Roman" panose="02020603050405020304" pitchFamily="18" charset="0"/>
              </a:rPr>
              <a:t>Risque de perte de certains documents;</a:t>
            </a:r>
          </a:p>
        </p:txBody>
      </p:sp>
      <p:sp>
        <p:nvSpPr>
          <p:cNvPr id="36" name="TextBox 14">
            <a:extLst>
              <a:ext uri="{FF2B5EF4-FFF2-40B4-BE49-F238E27FC236}">
                <a16:creationId xmlns:a16="http://schemas.microsoft.com/office/drawing/2014/main" id="{FB357086-6BA7-4D65-B45F-E31AF62B9C45}"/>
              </a:ext>
            </a:extLst>
          </p:cNvPr>
          <p:cNvSpPr txBox="1"/>
          <p:nvPr/>
        </p:nvSpPr>
        <p:spPr>
          <a:xfrm>
            <a:off x="3676227" y="3639042"/>
            <a:ext cx="2945417" cy="465943"/>
          </a:xfrm>
          <a:prstGeom prst="rect">
            <a:avLst/>
          </a:prstGeom>
        </p:spPr>
        <p:txBody>
          <a:bodyPr wrap="square" lIns="0" tIns="0" rIns="0" bIns="0" rtlCol="0" anchor="t">
            <a:spAutoFit/>
          </a:bodyPr>
          <a:lstStyle/>
          <a:p>
            <a:pPr>
              <a:lnSpc>
                <a:spcPts val="3920"/>
              </a:lnSpc>
            </a:pPr>
            <a:r>
              <a:rPr lang="en-US" sz="2800" dirty="0">
                <a:solidFill>
                  <a:srgbClr val="000000"/>
                </a:solidFill>
                <a:latin typeface="Open Sauce Bold"/>
              </a:rPr>
              <a:t>Problématique</a:t>
            </a:r>
          </a:p>
        </p:txBody>
      </p:sp>
      <p:sp>
        <p:nvSpPr>
          <p:cNvPr id="42" name="TextBox 14">
            <a:extLst>
              <a:ext uri="{FF2B5EF4-FFF2-40B4-BE49-F238E27FC236}">
                <a16:creationId xmlns:a16="http://schemas.microsoft.com/office/drawing/2014/main" id="{5D8360A1-50F0-42E3-867A-91815F485F9E}"/>
              </a:ext>
            </a:extLst>
          </p:cNvPr>
          <p:cNvSpPr txBox="1"/>
          <p:nvPr/>
        </p:nvSpPr>
        <p:spPr>
          <a:xfrm>
            <a:off x="11666358" y="3658217"/>
            <a:ext cx="3540767" cy="457626"/>
          </a:xfrm>
          <a:prstGeom prst="rect">
            <a:avLst/>
          </a:prstGeom>
        </p:spPr>
        <p:txBody>
          <a:bodyPr wrap="square" lIns="0" tIns="0" rIns="0" bIns="0" rtlCol="0" anchor="t">
            <a:spAutoFit/>
          </a:bodyPr>
          <a:lstStyle/>
          <a:p>
            <a:pPr>
              <a:lnSpc>
                <a:spcPts val="3920"/>
              </a:lnSpc>
            </a:pPr>
            <a:r>
              <a:rPr lang="en-US" sz="2800" dirty="0">
                <a:solidFill>
                  <a:srgbClr val="000000"/>
                </a:solidFill>
                <a:latin typeface="Open Sauce Bold"/>
              </a:rPr>
              <a:t>Solution proposée</a:t>
            </a:r>
          </a:p>
        </p:txBody>
      </p:sp>
      <p:pic>
        <p:nvPicPr>
          <p:cNvPr id="44" name="Image 43">
            <a:extLst>
              <a:ext uri="{FF2B5EF4-FFF2-40B4-BE49-F238E27FC236}">
                <a16:creationId xmlns:a16="http://schemas.microsoft.com/office/drawing/2014/main" id="{3E530AC5-A4C1-4731-BBF2-A3C528191B7E}"/>
              </a:ext>
            </a:extLst>
          </p:cNvPr>
          <p:cNvPicPr>
            <a:picLocks noChangeAspect="1"/>
          </p:cNvPicPr>
          <p:nvPr/>
        </p:nvPicPr>
        <p:blipFill rotWithShape="1">
          <a:blip r:embed="rId5">
            <a:extLst>
              <a:ext uri="{28A0092B-C50C-407E-A947-70E740481C1C}">
                <a14:useLocalDpi xmlns:a14="http://schemas.microsoft.com/office/drawing/2010/main" val="0"/>
              </a:ext>
            </a:extLst>
          </a:blip>
          <a:srcRect r="916" b="8148"/>
          <a:stretch/>
        </p:blipFill>
        <p:spPr>
          <a:xfrm>
            <a:off x="3581400" y="7249454"/>
            <a:ext cx="2945417" cy="2730439"/>
          </a:xfrm>
          <a:prstGeom prst="rect">
            <a:avLst/>
          </a:prstGeom>
        </p:spPr>
      </p:pic>
      <p:sp>
        <p:nvSpPr>
          <p:cNvPr id="45" name="Rectangle 44">
            <a:extLst>
              <a:ext uri="{FF2B5EF4-FFF2-40B4-BE49-F238E27FC236}">
                <a16:creationId xmlns:a16="http://schemas.microsoft.com/office/drawing/2014/main" id="{F44B6B50-217C-46B6-B307-8FAF350585A9}"/>
              </a:ext>
            </a:extLst>
          </p:cNvPr>
          <p:cNvSpPr/>
          <p:nvPr/>
        </p:nvSpPr>
        <p:spPr>
          <a:xfrm>
            <a:off x="10571958" y="4395033"/>
            <a:ext cx="6026758" cy="1569660"/>
          </a:xfrm>
          <a:prstGeom prst="rect">
            <a:avLst/>
          </a:prstGeom>
        </p:spPr>
        <p:txBody>
          <a:bodyPr wrap="square">
            <a:spAutoFit/>
          </a:bodyPr>
          <a:lstStyle/>
          <a:p>
            <a:pPr marL="342900" indent="-342900" algn="just">
              <a:buFontTx/>
              <a:buChar char="-"/>
            </a:pPr>
            <a:r>
              <a:rPr lang="fr-FR" sz="2400" dirty="0">
                <a:solidFill>
                  <a:srgbClr val="000000"/>
                </a:solidFill>
                <a:latin typeface="Times New Roman" panose="02020603050405020304" pitchFamily="18" charset="0"/>
                <a:cs typeface="Times New Roman" panose="02020603050405020304" pitchFamily="18" charset="0"/>
              </a:rPr>
              <a:t>Numérisation du processus PFE;</a:t>
            </a:r>
          </a:p>
          <a:p>
            <a:pPr marL="342900" indent="-342900" algn="just">
              <a:buFontTx/>
              <a:buChar char="-"/>
            </a:pPr>
            <a:r>
              <a:rPr lang="fr-FR" sz="2400" dirty="0">
                <a:solidFill>
                  <a:srgbClr val="000000"/>
                </a:solidFill>
                <a:latin typeface="Times New Roman" panose="02020603050405020304" pitchFamily="18" charset="0"/>
                <a:cs typeface="Times New Roman" panose="02020603050405020304" pitchFamily="18" charset="0"/>
              </a:rPr>
              <a:t>Création d’une plateforme utilisées par plusieurs acteurs de l’ESPRIT</a:t>
            </a:r>
          </a:p>
          <a:p>
            <a:pPr marL="342900" indent="-342900" algn="just">
              <a:buFontTx/>
              <a:buChar char="-"/>
            </a:pPr>
            <a:endParaRPr lang="fr-FR" sz="2400" dirty="0">
              <a:solidFill>
                <a:srgbClr val="000000"/>
              </a:solidFill>
              <a:latin typeface="Times New Roman" panose="02020603050405020304" pitchFamily="18" charset="0"/>
              <a:cs typeface="Times New Roman" panose="02020603050405020304" pitchFamily="18" charset="0"/>
            </a:endParaRPr>
          </a:p>
        </p:txBody>
      </p:sp>
      <p:pic>
        <p:nvPicPr>
          <p:cNvPr id="46" name="Image 45">
            <a:extLst>
              <a:ext uri="{FF2B5EF4-FFF2-40B4-BE49-F238E27FC236}">
                <a16:creationId xmlns:a16="http://schemas.microsoft.com/office/drawing/2014/main" id="{2DE55FA9-ECD3-44A0-BE56-76A0CE03E917}"/>
              </a:ext>
            </a:extLst>
          </p:cNvPr>
          <p:cNvPicPr>
            <a:picLocks noChangeAspect="1"/>
          </p:cNvPicPr>
          <p:nvPr/>
        </p:nvPicPr>
        <p:blipFill rotWithShape="1">
          <a:blip r:embed="rId6">
            <a:extLst>
              <a:ext uri="{28A0092B-C50C-407E-A947-70E740481C1C}">
                <a14:useLocalDpi xmlns:a14="http://schemas.microsoft.com/office/drawing/2010/main" val="0"/>
              </a:ext>
            </a:extLst>
          </a:blip>
          <a:srcRect l="-1" t="35350" r="1522" b="43511"/>
          <a:stretch/>
        </p:blipFill>
        <p:spPr>
          <a:xfrm>
            <a:off x="13728640" y="206537"/>
            <a:ext cx="4559360" cy="9786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31115" y="5713008"/>
            <a:ext cx="2354973" cy="2354964"/>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43902" r="-43902"/>
              </a:stretch>
            </a:blipFill>
          </p:spPr>
        </p:sp>
      </p:grpSp>
      <p:grpSp>
        <p:nvGrpSpPr>
          <p:cNvPr id="4" name="Group 4"/>
          <p:cNvGrpSpPr>
            <a:grpSpLocks noChangeAspect="1"/>
          </p:cNvGrpSpPr>
          <p:nvPr/>
        </p:nvGrpSpPr>
        <p:grpSpPr>
          <a:xfrm>
            <a:off x="10768180" y="5713008"/>
            <a:ext cx="2354973" cy="2354964"/>
            <a:chOff x="0" y="0"/>
            <a:chExt cx="6350025" cy="6350000"/>
          </a:xfrm>
        </p:grpSpPr>
        <p:sp>
          <p:nvSpPr>
            <p:cNvPr id="5" name="Freeform 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40634" r="-40634"/>
              </a:stretch>
            </a:blipFill>
          </p:spPr>
        </p:sp>
      </p:grpSp>
      <p:grpSp>
        <p:nvGrpSpPr>
          <p:cNvPr id="6" name="Group 6"/>
          <p:cNvGrpSpPr/>
          <p:nvPr/>
        </p:nvGrpSpPr>
        <p:grpSpPr>
          <a:xfrm>
            <a:off x="1471377" y="2018359"/>
            <a:ext cx="9275872" cy="1654965"/>
            <a:chOff x="0" y="0"/>
            <a:chExt cx="12367830" cy="2206620"/>
          </a:xfrm>
        </p:grpSpPr>
        <p:sp>
          <p:nvSpPr>
            <p:cNvPr id="7" name="TextBox 7"/>
            <p:cNvSpPr txBox="1"/>
            <p:nvPr/>
          </p:nvSpPr>
          <p:spPr>
            <a:xfrm>
              <a:off x="0" y="133350"/>
              <a:ext cx="12367830" cy="1329690"/>
            </a:xfrm>
            <a:prstGeom prst="rect">
              <a:avLst/>
            </a:prstGeom>
          </p:spPr>
          <p:txBody>
            <a:bodyPr lIns="0" tIns="0" rIns="0" bIns="0" rtlCol="0" anchor="t">
              <a:spAutoFit/>
            </a:bodyPr>
            <a:lstStyle/>
            <a:p>
              <a:pPr>
                <a:lnSpc>
                  <a:spcPts val="7200"/>
                </a:lnSpc>
              </a:pPr>
              <a:r>
                <a:rPr lang="en-US" sz="7200">
                  <a:solidFill>
                    <a:srgbClr val="FFFFFF"/>
                  </a:solidFill>
                  <a:latin typeface="Cormorant Garamond Light"/>
                </a:rPr>
                <a:t>NOTRE PUBLIC CIBLÉ</a:t>
              </a:r>
            </a:p>
          </p:txBody>
        </p:sp>
        <p:sp>
          <p:nvSpPr>
            <p:cNvPr id="8" name="TextBox 8"/>
            <p:cNvSpPr txBox="1"/>
            <p:nvPr/>
          </p:nvSpPr>
          <p:spPr>
            <a:xfrm>
              <a:off x="2787932" y="1681475"/>
              <a:ext cx="9579898" cy="525145"/>
            </a:xfrm>
            <a:prstGeom prst="rect">
              <a:avLst/>
            </a:prstGeom>
          </p:spPr>
          <p:txBody>
            <a:bodyPr lIns="0" tIns="0" rIns="0" bIns="0" rtlCol="0" anchor="t">
              <a:spAutoFit/>
            </a:bodyPr>
            <a:lstStyle/>
            <a:p>
              <a:pPr>
                <a:lnSpc>
                  <a:spcPts val="3359"/>
                </a:lnSpc>
              </a:pPr>
              <a:r>
                <a:rPr lang="en-US" sz="2400">
                  <a:solidFill>
                    <a:srgbClr val="FFFFFF"/>
                  </a:solidFill>
                  <a:latin typeface="Open Sauce Italics"/>
                </a:rPr>
                <a:t>Une brève description des </a:t>
              </a:r>
              <a:r>
                <a:rPr lang="en-US" sz="2400">
                  <a:solidFill>
                    <a:srgbClr val="ED7118"/>
                  </a:solidFill>
                  <a:latin typeface="Open Sauce Italics"/>
                </a:rPr>
                <a:t>marchés cibles</a:t>
              </a:r>
            </a:p>
          </p:txBody>
        </p:sp>
      </p:grpSp>
      <p:sp>
        <p:nvSpPr>
          <p:cNvPr id="9" name="AutoShape 9"/>
          <p:cNvSpPr/>
          <p:nvPr/>
        </p:nvSpPr>
        <p:spPr>
          <a:xfrm>
            <a:off x="2328229" y="4270293"/>
            <a:ext cx="1148329" cy="44755"/>
          </a:xfrm>
          <a:prstGeom prst="rect">
            <a:avLst/>
          </a:prstGeom>
          <a:solidFill>
            <a:srgbClr val="FFFFFF"/>
          </a:solidFill>
        </p:spPr>
      </p:sp>
      <p:grpSp>
        <p:nvGrpSpPr>
          <p:cNvPr id="10" name="Group 10"/>
          <p:cNvGrpSpPr/>
          <p:nvPr/>
        </p:nvGrpSpPr>
        <p:grpSpPr>
          <a:xfrm>
            <a:off x="4692195" y="6001322"/>
            <a:ext cx="3459489" cy="1730406"/>
            <a:chOff x="0" y="-47625"/>
            <a:chExt cx="4612652" cy="2307207"/>
          </a:xfrm>
        </p:grpSpPr>
        <p:sp>
          <p:nvSpPr>
            <p:cNvPr id="11" name="TextBox 11"/>
            <p:cNvSpPr txBox="1"/>
            <p:nvPr/>
          </p:nvSpPr>
          <p:spPr>
            <a:xfrm>
              <a:off x="0" y="-47625"/>
              <a:ext cx="4612652" cy="525145"/>
            </a:xfrm>
            <a:prstGeom prst="rect">
              <a:avLst/>
            </a:prstGeom>
          </p:spPr>
          <p:txBody>
            <a:bodyPr lIns="0" tIns="0" rIns="0" bIns="0" rtlCol="0" anchor="t">
              <a:spAutoFit/>
            </a:bodyPr>
            <a:lstStyle/>
            <a:p>
              <a:pPr>
                <a:lnSpc>
                  <a:spcPts val="3359"/>
                </a:lnSpc>
              </a:pPr>
              <a:r>
                <a:rPr lang="en-US" sz="2400">
                  <a:solidFill>
                    <a:srgbClr val="FFFFFF"/>
                  </a:solidFill>
                  <a:latin typeface="Open Sauce Bold"/>
                </a:rPr>
                <a:t>Les Entreprises</a:t>
              </a:r>
            </a:p>
          </p:txBody>
        </p:sp>
        <p:sp>
          <p:nvSpPr>
            <p:cNvPr id="12" name="TextBox 12"/>
            <p:cNvSpPr txBox="1"/>
            <p:nvPr/>
          </p:nvSpPr>
          <p:spPr>
            <a:xfrm>
              <a:off x="0" y="813460"/>
              <a:ext cx="4612652" cy="1446122"/>
            </a:xfrm>
            <a:prstGeom prst="rect">
              <a:avLst/>
            </a:prstGeom>
          </p:spPr>
          <p:txBody>
            <a:bodyPr lIns="0" tIns="0" rIns="0" bIns="0" rtlCol="0" anchor="t">
              <a:spAutoFit/>
            </a:bodyPr>
            <a:lstStyle/>
            <a:p>
              <a:pPr>
                <a:lnSpc>
                  <a:spcPts val="2940"/>
                </a:lnSpc>
              </a:pPr>
              <a:r>
                <a:rPr lang="en-US" sz="2100" dirty="0">
                  <a:solidFill>
                    <a:srgbClr val="FFFFFF"/>
                  </a:solidFill>
                  <a:latin typeface="Open Sauce Light"/>
                </a:rPr>
                <a:t>Les </a:t>
              </a:r>
              <a:r>
                <a:rPr lang="en-US" sz="2100" dirty="0" err="1">
                  <a:solidFill>
                    <a:srgbClr val="FFFFFF"/>
                  </a:solidFill>
                  <a:latin typeface="Open Sauce Light"/>
                </a:rPr>
                <a:t>entreprises</a:t>
              </a:r>
              <a:r>
                <a:rPr lang="en-US" sz="2100" dirty="0">
                  <a:solidFill>
                    <a:srgbClr val="FFFFFF"/>
                  </a:solidFill>
                  <a:latin typeface="Open Sauce Light"/>
                </a:rPr>
                <a:t> </a:t>
              </a:r>
              <a:r>
                <a:rPr lang="en-US" sz="2100" dirty="0" err="1">
                  <a:solidFill>
                    <a:srgbClr val="FFFFFF"/>
                  </a:solidFill>
                  <a:latin typeface="Open Sauce Light"/>
                </a:rPr>
                <a:t>peuvent</a:t>
              </a:r>
              <a:r>
                <a:rPr lang="en-US" sz="2100" dirty="0">
                  <a:solidFill>
                    <a:srgbClr val="FFFFFF"/>
                  </a:solidFill>
                  <a:latin typeface="Open Sauce Light"/>
                </a:rPr>
                <a:t> </a:t>
              </a:r>
              <a:r>
                <a:rPr lang="en-US" sz="2100" dirty="0" err="1">
                  <a:solidFill>
                    <a:srgbClr val="FFFFFF"/>
                  </a:solidFill>
                  <a:latin typeface="Open Sauce Light"/>
                </a:rPr>
                <a:t>suivre</a:t>
              </a:r>
              <a:r>
                <a:rPr lang="en-US" sz="2100" dirty="0">
                  <a:solidFill>
                    <a:srgbClr val="FFFFFF"/>
                  </a:solidFill>
                  <a:latin typeface="Open Sauce Light"/>
                </a:rPr>
                <a:t> les stagiaires </a:t>
              </a:r>
              <a:r>
                <a:rPr lang="en-US" sz="2100" dirty="0" err="1">
                  <a:solidFill>
                    <a:srgbClr val="FFFFFF"/>
                  </a:solidFill>
                  <a:latin typeface="Open Sauce Light"/>
                </a:rPr>
                <a:t>facilement</a:t>
              </a:r>
              <a:r>
                <a:rPr lang="en-US" sz="2100" dirty="0">
                  <a:solidFill>
                    <a:srgbClr val="FFFFFF"/>
                  </a:solidFill>
                  <a:latin typeface="Open Sauce Light"/>
                </a:rPr>
                <a:t>.</a:t>
              </a:r>
            </a:p>
          </p:txBody>
        </p:sp>
      </p:grpSp>
      <p:grpSp>
        <p:nvGrpSpPr>
          <p:cNvPr id="13" name="Group 13"/>
          <p:cNvGrpSpPr/>
          <p:nvPr/>
        </p:nvGrpSpPr>
        <p:grpSpPr>
          <a:xfrm>
            <a:off x="13460859" y="5851303"/>
            <a:ext cx="3358401" cy="2078374"/>
            <a:chOff x="0" y="0"/>
            <a:chExt cx="4477869" cy="2771165"/>
          </a:xfrm>
        </p:grpSpPr>
        <p:sp>
          <p:nvSpPr>
            <p:cNvPr id="14" name="TextBox 14"/>
            <p:cNvSpPr txBox="1"/>
            <p:nvPr/>
          </p:nvSpPr>
          <p:spPr>
            <a:xfrm>
              <a:off x="0" y="-47625"/>
              <a:ext cx="4477869" cy="525145"/>
            </a:xfrm>
            <a:prstGeom prst="rect">
              <a:avLst/>
            </a:prstGeom>
          </p:spPr>
          <p:txBody>
            <a:bodyPr lIns="0" tIns="0" rIns="0" bIns="0" rtlCol="0" anchor="t">
              <a:spAutoFit/>
            </a:bodyPr>
            <a:lstStyle/>
            <a:p>
              <a:pPr>
                <a:lnSpc>
                  <a:spcPts val="3359"/>
                </a:lnSpc>
              </a:pPr>
              <a:r>
                <a:rPr lang="en-US" sz="2400">
                  <a:solidFill>
                    <a:srgbClr val="FFFFFF"/>
                  </a:solidFill>
                  <a:latin typeface="Open Sauce Bold"/>
                </a:rPr>
                <a:t>Les Facultés </a:t>
              </a:r>
            </a:p>
          </p:txBody>
        </p:sp>
        <p:sp>
          <p:nvSpPr>
            <p:cNvPr id="15" name="TextBox 15"/>
            <p:cNvSpPr txBox="1"/>
            <p:nvPr/>
          </p:nvSpPr>
          <p:spPr>
            <a:xfrm>
              <a:off x="0" y="813460"/>
              <a:ext cx="4477869" cy="1957705"/>
            </a:xfrm>
            <a:prstGeom prst="rect">
              <a:avLst/>
            </a:prstGeom>
          </p:spPr>
          <p:txBody>
            <a:bodyPr lIns="0" tIns="0" rIns="0" bIns="0" rtlCol="0" anchor="t">
              <a:spAutoFit/>
            </a:bodyPr>
            <a:lstStyle/>
            <a:p>
              <a:pPr>
                <a:lnSpc>
                  <a:spcPts val="2940"/>
                </a:lnSpc>
              </a:pPr>
              <a:r>
                <a:rPr lang="en-US" sz="2100">
                  <a:solidFill>
                    <a:srgbClr val="FFFFFF"/>
                  </a:solidFill>
                  <a:latin typeface="Open Sauce Light"/>
                </a:rPr>
                <a:t>Les facultés facilitent aux étudiants et encadrant la réalisation du projet de fin d'études</a:t>
              </a:r>
            </a:p>
          </p:txBody>
        </p:sp>
      </p:grpSp>
      <p:sp>
        <p:nvSpPr>
          <p:cNvPr id="16" name="TextBox 16"/>
          <p:cNvSpPr txBox="1"/>
          <p:nvPr/>
        </p:nvSpPr>
        <p:spPr>
          <a:xfrm>
            <a:off x="14958387" y="1014095"/>
            <a:ext cx="2303393" cy="405765"/>
          </a:xfrm>
          <a:prstGeom prst="rect">
            <a:avLst/>
          </a:prstGeom>
        </p:spPr>
        <p:txBody>
          <a:bodyPr lIns="0" tIns="0" rIns="0" bIns="0" rtlCol="0" anchor="t">
            <a:spAutoFit/>
          </a:bodyPr>
          <a:lstStyle/>
          <a:p>
            <a:pPr algn="r">
              <a:lnSpc>
                <a:spcPts val="3359"/>
              </a:lnSpc>
              <a:spcBef>
                <a:spcPct val="0"/>
              </a:spcBef>
            </a:pPr>
            <a:r>
              <a:rPr lang="en-US" sz="2400">
                <a:solidFill>
                  <a:srgbClr val="FFFFFF"/>
                </a:solidFill>
                <a:latin typeface="Cormorant Garamond Bold"/>
              </a:rPr>
              <a:t>Fevrier, 2021</a:t>
            </a:r>
          </a:p>
        </p:txBody>
      </p:sp>
      <p:sp>
        <p:nvSpPr>
          <p:cNvPr id="17" name="TextBox 17"/>
          <p:cNvSpPr txBox="1"/>
          <p:nvPr/>
        </p:nvSpPr>
        <p:spPr>
          <a:xfrm>
            <a:off x="1031179" y="971550"/>
            <a:ext cx="1099936" cy="481330"/>
          </a:xfrm>
          <a:prstGeom prst="rect">
            <a:avLst/>
          </a:prstGeom>
        </p:spPr>
        <p:txBody>
          <a:bodyPr lIns="0" tIns="0" rIns="0" bIns="0" rtlCol="0" anchor="t">
            <a:spAutoFit/>
          </a:bodyPr>
          <a:lstStyle/>
          <a:p>
            <a:pPr>
              <a:lnSpc>
                <a:spcPts val="3919"/>
              </a:lnSpc>
              <a:spcBef>
                <a:spcPct val="0"/>
              </a:spcBef>
            </a:pPr>
            <a:r>
              <a:rPr lang="en-US" sz="2800" dirty="0">
                <a:solidFill>
                  <a:srgbClr val="FFFFFF"/>
                </a:solidFill>
                <a:latin typeface="Cormorant Garamond Bold"/>
              </a:rPr>
              <a:t>04/11</a:t>
            </a:r>
          </a:p>
        </p:txBody>
      </p:sp>
      <p:pic>
        <p:nvPicPr>
          <p:cNvPr id="18" name="Image 17">
            <a:extLst>
              <a:ext uri="{FF2B5EF4-FFF2-40B4-BE49-F238E27FC236}">
                <a16:creationId xmlns:a16="http://schemas.microsoft.com/office/drawing/2014/main" id="{6E55099D-CD56-4CF7-A57E-3A65C7AD5CA0}"/>
              </a:ext>
            </a:extLst>
          </p:cNvPr>
          <p:cNvPicPr>
            <a:picLocks noChangeAspect="1"/>
          </p:cNvPicPr>
          <p:nvPr/>
        </p:nvPicPr>
        <p:blipFill rotWithShape="1">
          <a:blip r:embed="rId4">
            <a:extLst>
              <a:ext uri="{28A0092B-C50C-407E-A947-70E740481C1C}">
                <a14:useLocalDpi xmlns:a14="http://schemas.microsoft.com/office/drawing/2010/main" val="0"/>
              </a:ext>
            </a:extLst>
          </a:blip>
          <a:srcRect l="-1" t="35350" r="1522" b="43511"/>
          <a:stretch/>
        </p:blipFill>
        <p:spPr>
          <a:xfrm>
            <a:off x="13460859" y="9105900"/>
            <a:ext cx="4559360" cy="9786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CF7"/>
        </a:solidFill>
        <a:effectLst/>
      </p:bgPr>
    </p:bg>
    <p:spTree>
      <p:nvGrpSpPr>
        <p:cNvPr id="1" name=""/>
        <p:cNvGrpSpPr/>
        <p:nvPr/>
      </p:nvGrpSpPr>
      <p:grpSpPr>
        <a:xfrm>
          <a:off x="0" y="0"/>
          <a:ext cx="0" cy="0"/>
          <a:chOff x="0" y="0"/>
          <a:chExt cx="0" cy="0"/>
        </a:xfrm>
      </p:grpSpPr>
      <p:grpSp>
        <p:nvGrpSpPr>
          <p:cNvPr id="2" name="Group 2"/>
          <p:cNvGrpSpPr/>
          <p:nvPr/>
        </p:nvGrpSpPr>
        <p:grpSpPr>
          <a:xfrm>
            <a:off x="3684148" y="2275495"/>
            <a:ext cx="10830336" cy="5783734"/>
            <a:chOff x="0" y="0"/>
            <a:chExt cx="14440448" cy="7711645"/>
          </a:xfrm>
        </p:grpSpPr>
        <p:sp>
          <p:nvSpPr>
            <p:cNvPr id="3" name="TextBox 3"/>
            <p:cNvSpPr txBox="1"/>
            <p:nvPr/>
          </p:nvSpPr>
          <p:spPr>
            <a:xfrm>
              <a:off x="0" y="247650"/>
              <a:ext cx="14440448" cy="4775526"/>
            </a:xfrm>
            <a:prstGeom prst="rect">
              <a:avLst/>
            </a:prstGeom>
          </p:spPr>
          <p:txBody>
            <a:bodyPr lIns="0" tIns="0" rIns="0" bIns="0" rtlCol="0" anchor="t">
              <a:spAutoFit/>
            </a:bodyPr>
            <a:lstStyle/>
            <a:p>
              <a:pPr>
                <a:lnSpc>
                  <a:spcPts val="13518"/>
                </a:lnSpc>
              </a:pPr>
              <a:r>
                <a:rPr lang="en-US" sz="13518" dirty="0">
                  <a:solidFill>
                    <a:srgbClr val="000000"/>
                  </a:solidFill>
                  <a:latin typeface="Cormorant Garamond Light Bold"/>
                </a:rPr>
                <a:t>BACKLOG </a:t>
              </a:r>
            </a:p>
            <a:p>
              <a:pPr>
                <a:lnSpc>
                  <a:spcPts val="13518"/>
                </a:lnSpc>
              </a:pPr>
              <a:r>
                <a:rPr lang="en-US" sz="13518" dirty="0">
                  <a:solidFill>
                    <a:srgbClr val="000000"/>
                  </a:solidFill>
                  <a:latin typeface="Cormorant Garamond Light Bold"/>
                </a:rPr>
                <a:t>DU PRODUIT</a:t>
              </a:r>
            </a:p>
          </p:txBody>
        </p:sp>
        <p:sp>
          <p:nvSpPr>
            <p:cNvPr id="4" name="TextBox 4"/>
            <p:cNvSpPr txBox="1"/>
            <p:nvPr/>
          </p:nvSpPr>
          <p:spPr>
            <a:xfrm>
              <a:off x="3415615" y="5487505"/>
              <a:ext cx="11024833" cy="2224141"/>
            </a:xfrm>
            <a:prstGeom prst="rect">
              <a:avLst/>
            </a:prstGeom>
          </p:spPr>
          <p:txBody>
            <a:bodyPr lIns="0" tIns="0" rIns="0" bIns="0" rtlCol="0" anchor="t">
              <a:spAutoFit/>
            </a:bodyPr>
            <a:lstStyle/>
            <a:p>
              <a:pPr>
                <a:lnSpc>
                  <a:spcPts val="6636"/>
                </a:lnSpc>
              </a:pPr>
              <a:r>
                <a:rPr lang="en-US" sz="5530">
                  <a:solidFill>
                    <a:srgbClr val="000000"/>
                  </a:solidFill>
                  <a:latin typeface="Cormorant Garamond Medium"/>
                </a:rPr>
                <a:t>L'outil de travail </a:t>
              </a:r>
              <a:r>
                <a:rPr lang="en-US" sz="5530">
                  <a:solidFill>
                    <a:srgbClr val="ED7118"/>
                  </a:solidFill>
                  <a:latin typeface="Cormorant Garamond Medium"/>
                </a:rPr>
                <a:t>principal</a:t>
              </a:r>
              <a:r>
                <a:rPr lang="en-US" sz="5530">
                  <a:solidFill>
                    <a:srgbClr val="000000"/>
                  </a:solidFill>
                  <a:latin typeface="Cormorant Garamond Medium"/>
                </a:rPr>
                <a:t> du Product Owner.</a:t>
              </a:r>
            </a:p>
          </p:txBody>
        </p:sp>
        <p:sp>
          <p:nvSpPr>
            <p:cNvPr id="5" name="AutoShape 5"/>
            <p:cNvSpPr/>
            <p:nvPr/>
          </p:nvSpPr>
          <p:spPr>
            <a:xfrm>
              <a:off x="659675" y="5997704"/>
              <a:ext cx="2352117" cy="91671"/>
            </a:xfrm>
            <a:prstGeom prst="rect">
              <a:avLst/>
            </a:prstGeom>
            <a:solidFill>
              <a:srgbClr val="191919"/>
            </a:solidFill>
          </p:spPr>
        </p:sp>
      </p:grpSp>
      <p:sp>
        <p:nvSpPr>
          <p:cNvPr id="6" name="TextBox 6"/>
          <p:cNvSpPr txBox="1"/>
          <p:nvPr/>
        </p:nvSpPr>
        <p:spPr>
          <a:xfrm>
            <a:off x="1028700" y="971550"/>
            <a:ext cx="1099936" cy="481330"/>
          </a:xfrm>
          <a:prstGeom prst="rect">
            <a:avLst/>
          </a:prstGeom>
        </p:spPr>
        <p:txBody>
          <a:bodyPr lIns="0" tIns="0" rIns="0" bIns="0" rtlCol="0" anchor="t">
            <a:spAutoFit/>
          </a:bodyPr>
          <a:lstStyle/>
          <a:p>
            <a:pPr>
              <a:lnSpc>
                <a:spcPts val="3919"/>
              </a:lnSpc>
              <a:spcBef>
                <a:spcPct val="0"/>
              </a:spcBef>
            </a:pPr>
            <a:r>
              <a:rPr lang="en-US" sz="2800" dirty="0">
                <a:solidFill>
                  <a:srgbClr val="191919"/>
                </a:solidFill>
                <a:latin typeface="Cormorant Garamond Bold"/>
              </a:rPr>
              <a:t>05/11</a:t>
            </a:r>
          </a:p>
        </p:txBody>
      </p:sp>
      <p:sp>
        <p:nvSpPr>
          <p:cNvPr id="7" name="TextBox 7"/>
          <p:cNvSpPr txBox="1"/>
          <p:nvPr/>
        </p:nvSpPr>
        <p:spPr>
          <a:xfrm>
            <a:off x="15468600" y="9486900"/>
            <a:ext cx="2303393" cy="405765"/>
          </a:xfrm>
          <a:prstGeom prst="rect">
            <a:avLst/>
          </a:prstGeom>
        </p:spPr>
        <p:txBody>
          <a:bodyPr lIns="0" tIns="0" rIns="0" bIns="0" rtlCol="0" anchor="t">
            <a:spAutoFit/>
          </a:bodyPr>
          <a:lstStyle/>
          <a:p>
            <a:pPr algn="r">
              <a:lnSpc>
                <a:spcPts val="3359"/>
              </a:lnSpc>
              <a:spcBef>
                <a:spcPct val="0"/>
              </a:spcBef>
            </a:pPr>
            <a:r>
              <a:rPr lang="en-US" sz="2400" dirty="0" err="1">
                <a:solidFill>
                  <a:srgbClr val="191919"/>
                </a:solidFill>
                <a:latin typeface="Cormorant Garamond Bold"/>
              </a:rPr>
              <a:t>Fevrier</a:t>
            </a:r>
            <a:r>
              <a:rPr lang="en-US" sz="2400" dirty="0">
                <a:solidFill>
                  <a:srgbClr val="191919"/>
                </a:solidFill>
                <a:latin typeface="Cormorant Garamond Bold"/>
              </a:rPr>
              <a:t>, 2021</a:t>
            </a:r>
          </a:p>
        </p:txBody>
      </p:sp>
      <p:pic>
        <p:nvPicPr>
          <p:cNvPr id="8" name="Image 7">
            <a:extLst>
              <a:ext uri="{FF2B5EF4-FFF2-40B4-BE49-F238E27FC236}">
                <a16:creationId xmlns:a16="http://schemas.microsoft.com/office/drawing/2014/main" id="{EC851CE6-9095-42BE-B9C3-A5753261EF05}"/>
              </a:ext>
            </a:extLst>
          </p:cNvPr>
          <p:cNvPicPr>
            <a:picLocks noChangeAspect="1"/>
          </p:cNvPicPr>
          <p:nvPr/>
        </p:nvPicPr>
        <p:blipFill rotWithShape="1">
          <a:blip r:embed="rId2">
            <a:extLst>
              <a:ext uri="{28A0092B-C50C-407E-A947-70E740481C1C}">
                <a14:useLocalDpi xmlns:a14="http://schemas.microsoft.com/office/drawing/2010/main" val="0"/>
              </a:ext>
            </a:extLst>
          </a:blip>
          <a:srcRect l="-1" t="35350" r="1522" b="43511"/>
          <a:stretch/>
        </p:blipFill>
        <p:spPr>
          <a:xfrm>
            <a:off x="13728640" y="233538"/>
            <a:ext cx="4559360" cy="9786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CF7"/>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97135F0-E14D-40A3-B6FB-BE5CB190419E}"/>
              </a:ext>
            </a:extLst>
          </p:cNvPr>
          <p:cNvSpPr txBox="1"/>
          <p:nvPr/>
        </p:nvSpPr>
        <p:spPr>
          <a:xfrm>
            <a:off x="228600" y="21167"/>
            <a:ext cx="1099936" cy="481330"/>
          </a:xfrm>
          <a:prstGeom prst="rect">
            <a:avLst/>
          </a:prstGeom>
        </p:spPr>
        <p:txBody>
          <a:bodyPr lIns="0" tIns="0" rIns="0" bIns="0" rtlCol="0" anchor="t">
            <a:spAutoFit/>
          </a:bodyPr>
          <a:lstStyle/>
          <a:p>
            <a:pPr>
              <a:lnSpc>
                <a:spcPts val="3919"/>
              </a:lnSpc>
              <a:spcBef>
                <a:spcPct val="0"/>
              </a:spcBef>
            </a:pPr>
            <a:r>
              <a:rPr lang="en-US" sz="2800" dirty="0">
                <a:latin typeface="Cormorant Garamond Bold"/>
              </a:rPr>
              <a:t>06/11</a:t>
            </a:r>
          </a:p>
        </p:txBody>
      </p:sp>
      <p:pic>
        <p:nvPicPr>
          <p:cNvPr id="2" name="Image 1">
            <a:extLst>
              <a:ext uri="{FF2B5EF4-FFF2-40B4-BE49-F238E27FC236}">
                <a16:creationId xmlns:a16="http://schemas.microsoft.com/office/drawing/2014/main" id="{8B9B5566-CCC4-4709-9024-70A75D5D8FEE}"/>
              </a:ext>
            </a:extLst>
          </p:cNvPr>
          <p:cNvPicPr>
            <a:picLocks noChangeAspect="1"/>
          </p:cNvPicPr>
          <p:nvPr/>
        </p:nvPicPr>
        <p:blipFill>
          <a:blip r:embed="rId2"/>
          <a:stretch>
            <a:fillRect/>
          </a:stretch>
        </p:blipFill>
        <p:spPr>
          <a:xfrm>
            <a:off x="0" y="647700"/>
            <a:ext cx="18264603" cy="8915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CF7"/>
        </a:solidFill>
        <a:effectLst/>
      </p:bgPr>
    </p:bg>
    <p:spTree>
      <p:nvGrpSpPr>
        <p:cNvPr id="1" name=""/>
        <p:cNvGrpSpPr/>
        <p:nvPr/>
      </p:nvGrpSpPr>
      <p:grpSpPr>
        <a:xfrm>
          <a:off x="0" y="0"/>
          <a:ext cx="0" cy="0"/>
          <a:chOff x="0" y="0"/>
          <a:chExt cx="0" cy="0"/>
        </a:xfrm>
      </p:grpSpPr>
      <p:grpSp>
        <p:nvGrpSpPr>
          <p:cNvPr id="2" name="Group 2"/>
          <p:cNvGrpSpPr/>
          <p:nvPr/>
        </p:nvGrpSpPr>
        <p:grpSpPr>
          <a:xfrm>
            <a:off x="2100980" y="3605562"/>
            <a:ext cx="14086039" cy="3487357"/>
            <a:chOff x="0" y="0"/>
            <a:chExt cx="18781385" cy="4649810"/>
          </a:xfrm>
        </p:grpSpPr>
        <p:sp>
          <p:nvSpPr>
            <p:cNvPr id="3" name="TextBox 3"/>
            <p:cNvSpPr txBox="1"/>
            <p:nvPr/>
          </p:nvSpPr>
          <p:spPr>
            <a:xfrm>
              <a:off x="0" y="161925"/>
              <a:ext cx="18781385" cy="2924310"/>
            </a:xfrm>
            <a:prstGeom prst="rect">
              <a:avLst/>
            </a:prstGeom>
          </p:spPr>
          <p:txBody>
            <a:bodyPr lIns="0" tIns="0" rIns="0" bIns="0" rtlCol="0" anchor="t">
              <a:spAutoFit/>
            </a:bodyPr>
            <a:lstStyle/>
            <a:p>
              <a:pPr>
                <a:lnSpc>
                  <a:spcPts val="8284"/>
                </a:lnSpc>
              </a:pPr>
              <a:r>
                <a:rPr lang="en-US" sz="8284">
                  <a:solidFill>
                    <a:srgbClr val="000000"/>
                  </a:solidFill>
                  <a:latin typeface="Cormorant Garamond Light Bold"/>
                </a:rPr>
                <a:t>DIAGRAMME DE CAS D'UTILISATION</a:t>
              </a:r>
            </a:p>
          </p:txBody>
        </p:sp>
        <p:sp>
          <p:nvSpPr>
            <p:cNvPr id="4" name="TextBox 4"/>
            <p:cNvSpPr txBox="1"/>
            <p:nvPr/>
          </p:nvSpPr>
          <p:spPr>
            <a:xfrm>
              <a:off x="4858190" y="3159299"/>
              <a:ext cx="13923195" cy="1490511"/>
            </a:xfrm>
            <a:prstGeom prst="rect">
              <a:avLst/>
            </a:prstGeom>
          </p:spPr>
          <p:txBody>
            <a:bodyPr lIns="0" tIns="0" rIns="0" bIns="0" rtlCol="0" anchor="t">
              <a:spAutoFit/>
            </a:bodyPr>
            <a:lstStyle/>
            <a:p>
              <a:pPr>
                <a:lnSpc>
                  <a:spcPts val="4418"/>
                </a:lnSpc>
              </a:pPr>
              <a:r>
                <a:rPr lang="en-US" sz="3681" dirty="0">
                  <a:solidFill>
                    <a:srgbClr val="000000"/>
                  </a:solidFill>
                  <a:latin typeface="Cormorant Garamond Medium"/>
                </a:rPr>
                <a:t>Pour </a:t>
              </a:r>
              <a:r>
                <a:rPr lang="en-US" sz="3681" dirty="0" err="1">
                  <a:solidFill>
                    <a:srgbClr val="000000"/>
                  </a:solidFill>
                  <a:latin typeface="Cormorant Garamond Medium"/>
                </a:rPr>
                <a:t>élaborer</a:t>
              </a:r>
              <a:r>
                <a:rPr lang="en-US" sz="3681" dirty="0">
                  <a:solidFill>
                    <a:srgbClr val="000000"/>
                  </a:solidFill>
                  <a:latin typeface="Cormorant Garamond Medium"/>
                </a:rPr>
                <a:t> les </a:t>
              </a:r>
              <a:r>
                <a:rPr lang="en-US" sz="3681" dirty="0" err="1">
                  <a:solidFill>
                    <a:srgbClr val="000000"/>
                  </a:solidFill>
                  <a:latin typeface="Cormorant Garamond Medium"/>
                </a:rPr>
                <a:t>cas</a:t>
              </a:r>
              <a:r>
                <a:rPr lang="en-US" sz="3681" dirty="0">
                  <a:solidFill>
                    <a:srgbClr val="000000"/>
                  </a:solidFill>
                  <a:latin typeface="Cormorant Garamond Medium"/>
                </a:rPr>
                <a:t> </a:t>
              </a:r>
              <a:r>
                <a:rPr lang="en-US" sz="3681" dirty="0" err="1">
                  <a:solidFill>
                    <a:srgbClr val="000000"/>
                  </a:solidFill>
                  <a:latin typeface="Cormorant Garamond Medium"/>
                </a:rPr>
                <a:t>d'utilisation</a:t>
              </a:r>
              <a:r>
                <a:rPr lang="en-US" sz="3681" dirty="0">
                  <a:solidFill>
                    <a:srgbClr val="000000"/>
                  </a:solidFill>
                  <a:latin typeface="Cormorant Garamond Medium"/>
                </a:rPr>
                <a:t>, </a:t>
              </a:r>
              <a:r>
                <a:rPr lang="en-US" sz="3681" dirty="0" err="1">
                  <a:solidFill>
                    <a:srgbClr val="000000"/>
                  </a:solidFill>
                  <a:latin typeface="Cormorant Garamond Medium"/>
                </a:rPr>
                <a:t>il</a:t>
              </a:r>
              <a:r>
                <a:rPr lang="en-US" sz="3681" dirty="0">
                  <a:solidFill>
                    <a:srgbClr val="000000"/>
                  </a:solidFill>
                  <a:latin typeface="Cormorant Garamond Medium"/>
                </a:rPr>
                <a:t> </a:t>
              </a:r>
              <a:r>
                <a:rPr lang="en-US" sz="3681" dirty="0" err="1">
                  <a:solidFill>
                    <a:srgbClr val="000000"/>
                  </a:solidFill>
                  <a:latin typeface="Cormorant Garamond Medium"/>
                </a:rPr>
                <a:t>faut</a:t>
              </a:r>
              <a:r>
                <a:rPr lang="en-US" sz="3681" dirty="0">
                  <a:solidFill>
                    <a:srgbClr val="000000"/>
                  </a:solidFill>
                  <a:latin typeface="Cormorant Garamond Medium"/>
                </a:rPr>
                <a:t> se fonder sur </a:t>
              </a:r>
              <a:r>
                <a:rPr lang="en-US" sz="3681" dirty="0">
                  <a:solidFill>
                    <a:srgbClr val="ED7118"/>
                  </a:solidFill>
                  <a:latin typeface="Cormorant Garamond Medium"/>
                </a:rPr>
                <a:t>des </a:t>
              </a:r>
              <a:r>
                <a:rPr lang="en-US" sz="3681" dirty="0" err="1">
                  <a:solidFill>
                    <a:srgbClr val="ED7118"/>
                  </a:solidFill>
                  <a:latin typeface="Cormorant Garamond Medium"/>
                </a:rPr>
                <a:t>entretiens</a:t>
              </a:r>
              <a:r>
                <a:rPr lang="en-US" sz="3681" dirty="0">
                  <a:solidFill>
                    <a:srgbClr val="ED7118"/>
                  </a:solidFill>
                  <a:latin typeface="Cormorant Garamond Medium"/>
                </a:rPr>
                <a:t> avec les </a:t>
              </a:r>
              <a:r>
                <a:rPr lang="en-US" sz="3681" dirty="0" err="1">
                  <a:solidFill>
                    <a:srgbClr val="ED7118"/>
                  </a:solidFill>
                  <a:latin typeface="Cormorant Garamond Medium"/>
                </a:rPr>
                <a:t>utilisateurs</a:t>
              </a:r>
              <a:r>
                <a:rPr lang="en-US" sz="3681" dirty="0">
                  <a:solidFill>
                    <a:srgbClr val="000000"/>
                  </a:solidFill>
                  <a:latin typeface="Cormorant Garamond Medium"/>
                </a:rPr>
                <a:t>.</a:t>
              </a:r>
            </a:p>
          </p:txBody>
        </p:sp>
        <p:sp>
          <p:nvSpPr>
            <p:cNvPr id="5" name="AutoShape 5"/>
            <p:cNvSpPr/>
            <p:nvPr/>
          </p:nvSpPr>
          <p:spPr>
            <a:xfrm>
              <a:off x="2494032" y="3528705"/>
              <a:ext cx="1761718" cy="68661"/>
            </a:xfrm>
            <a:prstGeom prst="rect">
              <a:avLst/>
            </a:prstGeom>
            <a:solidFill>
              <a:srgbClr val="191919"/>
            </a:solidFill>
          </p:spPr>
        </p:sp>
      </p:grpSp>
      <p:sp>
        <p:nvSpPr>
          <p:cNvPr id="6" name="TextBox 6"/>
          <p:cNvSpPr txBox="1"/>
          <p:nvPr/>
        </p:nvSpPr>
        <p:spPr>
          <a:xfrm>
            <a:off x="1028700" y="971550"/>
            <a:ext cx="1099936" cy="481330"/>
          </a:xfrm>
          <a:prstGeom prst="rect">
            <a:avLst/>
          </a:prstGeom>
        </p:spPr>
        <p:txBody>
          <a:bodyPr lIns="0" tIns="0" rIns="0" bIns="0" rtlCol="0" anchor="t">
            <a:spAutoFit/>
          </a:bodyPr>
          <a:lstStyle/>
          <a:p>
            <a:pPr>
              <a:lnSpc>
                <a:spcPts val="3919"/>
              </a:lnSpc>
              <a:spcBef>
                <a:spcPct val="0"/>
              </a:spcBef>
            </a:pPr>
            <a:r>
              <a:rPr lang="en-US" sz="2800" dirty="0">
                <a:solidFill>
                  <a:srgbClr val="191919"/>
                </a:solidFill>
                <a:latin typeface="Cormorant Garamond Bold"/>
              </a:rPr>
              <a:t>07/11</a:t>
            </a:r>
          </a:p>
        </p:txBody>
      </p:sp>
      <p:sp>
        <p:nvSpPr>
          <p:cNvPr id="7" name="TextBox 7"/>
          <p:cNvSpPr txBox="1"/>
          <p:nvPr/>
        </p:nvSpPr>
        <p:spPr>
          <a:xfrm>
            <a:off x="15316200" y="9486900"/>
            <a:ext cx="2303393" cy="405765"/>
          </a:xfrm>
          <a:prstGeom prst="rect">
            <a:avLst/>
          </a:prstGeom>
        </p:spPr>
        <p:txBody>
          <a:bodyPr lIns="0" tIns="0" rIns="0" bIns="0" rtlCol="0" anchor="t">
            <a:spAutoFit/>
          </a:bodyPr>
          <a:lstStyle/>
          <a:p>
            <a:pPr algn="r">
              <a:lnSpc>
                <a:spcPts val="3359"/>
              </a:lnSpc>
              <a:spcBef>
                <a:spcPct val="0"/>
              </a:spcBef>
            </a:pPr>
            <a:r>
              <a:rPr lang="en-US" sz="2400" dirty="0" err="1">
                <a:solidFill>
                  <a:srgbClr val="191919"/>
                </a:solidFill>
                <a:latin typeface="Cormorant Garamond Bold"/>
              </a:rPr>
              <a:t>Fevrier</a:t>
            </a:r>
            <a:r>
              <a:rPr lang="en-US" sz="2400" dirty="0">
                <a:solidFill>
                  <a:srgbClr val="191919"/>
                </a:solidFill>
                <a:latin typeface="Cormorant Garamond Bold"/>
              </a:rPr>
              <a:t>, 2021</a:t>
            </a:r>
          </a:p>
        </p:txBody>
      </p:sp>
      <p:pic>
        <p:nvPicPr>
          <p:cNvPr id="8" name="Image 7">
            <a:extLst>
              <a:ext uri="{FF2B5EF4-FFF2-40B4-BE49-F238E27FC236}">
                <a16:creationId xmlns:a16="http://schemas.microsoft.com/office/drawing/2014/main" id="{F936352C-5746-4375-8E81-7CB7953B4554}"/>
              </a:ext>
            </a:extLst>
          </p:cNvPr>
          <p:cNvPicPr>
            <a:picLocks noChangeAspect="1"/>
          </p:cNvPicPr>
          <p:nvPr/>
        </p:nvPicPr>
        <p:blipFill rotWithShape="1">
          <a:blip r:embed="rId2">
            <a:extLst>
              <a:ext uri="{28A0092B-C50C-407E-A947-70E740481C1C}">
                <a14:useLocalDpi xmlns:a14="http://schemas.microsoft.com/office/drawing/2010/main" val="0"/>
              </a:ext>
            </a:extLst>
          </a:blip>
          <a:srcRect l="-1" t="35350" r="1522" b="43511"/>
          <a:stretch/>
        </p:blipFill>
        <p:spPr>
          <a:xfrm>
            <a:off x="13487400" y="259915"/>
            <a:ext cx="4559360" cy="9786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5304747-E432-4051-B7B2-0D5F7832B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4903"/>
            <a:ext cx="12638082" cy="10257194"/>
          </a:xfrm>
          <a:prstGeom prst="rect">
            <a:avLst/>
          </a:prstGeom>
        </p:spPr>
      </p:pic>
      <p:sp>
        <p:nvSpPr>
          <p:cNvPr id="3" name="TextBox 3"/>
          <p:cNvSpPr txBox="1"/>
          <p:nvPr/>
        </p:nvSpPr>
        <p:spPr>
          <a:xfrm>
            <a:off x="14958387" y="1014095"/>
            <a:ext cx="2303393" cy="405765"/>
          </a:xfrm>
          <a:prstGeom prst="rect">
            <a:avLst/>
          </a:prstGeom>
        </p:spPr>
        <p:txBody>
          <a:bodyPr lIns="0" tIns="0" rIns="0" bIns="0" rtlCol="0" anchor="t">
            <a:spAutoFit/>
          </a:bodyPr>
          <a:lstStyle/>
          <a:p>
            <a:pPr algn="r">
              <a:lnSpc>
                <a:spcPts val="3359"/>
              </a:lnSpc>
              <a:spcBef>
                <a:spcPct val="0"/>
              </a:spcBef>
            </a:pPr>
            <a:r>
              <a:rPr lang="en-US" sz="2400">
                <a:solidFill>
                  <a:srgbClr val="FFFFFF"/>
                </a:solidFill>
                <a:latin typeface="Cormorant Garamond Bold"/>
              </a:rPr>
              <a:t>Fevrier, 2021</a:t>
            </a:r>
          </a:p>
        </p:txBody>
      </p:sp>
      <p:sp>
        <p:nvSpPr>
          <p:cNvPr id="4" name="TextBox 4"/>
          <p:cNvSpPr txBox="1"/>
          <p:nvPr/>
        </p:nvSpPr>
        <p:spPr>
          <a:xfrm>
            <a:off x="1031179" y="971550"/>
            <a:ext cx="1099936" cy="477247"/>
          </a:xfrm>
          <a:prstGeom prst="rect">
            <a:avLst/>
          </a:prstGeom>
        </p:spPr>
        <p:txBody>
          <a:bodyPr lIns="0" tIns="0" rIns="0" bIns="0" rtlCol="0" anchor="t">
            <a:spAutoFit/>
          </a:bodyPr>
          <a:lstStyle/>
          <a:p>
            <a:pPr>
              <a:lnSpc>
                <a:spcPts val="3919"/>
              </a:lnSpc>
              <a:spcBef>
                <a:spcPct val="0"/>
              </a:spcBef>
            </a:pPr>
            <a:r>
              <a:rPr lang="en-US" sz="2800" dirty="0">
                <a:solidFill>
                  <a:srgbClr val="FFFFFF"/>
                </a:solidFill>
                <a:latin typeface="Cormorant Garamond Bold"/>
              </a:rPr>
              <a:t>08/11</a:t>
            </a:r>
          </a:p>
        </p:txBody>
      </p:sp>
      <p:pic>
        <p:nvPicPr>
          <p:cNvPr id="5" name="Image 4">
            <a:extLst>
              <a:ext uri="{FF2B5EF4-FFF2-40B4-BE49-F238E27FC236}">
                <a16:creationId xmlns:a16="http://schemas.microsoft.com/office/drawing/2014/main" id="{C1C7F814-3A3F-4692-A047-13327577A6FA}"/>
              </a:ext>
            </a:extLst>
          </p:cNvPr>
          <p:cNvPicPr>
            <a:picLocks noChangeAspect="1"/>
          </p:cNvPicPr>
          <p:nvPr/>
        </p:nvPicPr>
        <p:blipFill rotWithShape="1">
          <a:blip r:embed="rId3">
            <a:extLst>
              <a:ext uri="{28A0092B-C50C-407E-A947-70E740481C1C}">
                <a14:useLocalDpi xmlns:a14="http://schemas.microsoft.com/office/drawing/2010/main" val="0"/>
              </a:ext>
            </a:extLst>
          </a:blip>
          <a:srcRect l="-1" t="35350" r="1522" b="43511"/>
          <a:stretch/>
        </p:blipFill>
        <p:spPr>
          <a:xfrm>
            <a:off x="10229535" y="14903"/>
            <a:ext cx="4559360" cy="9786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CF7"/>
        </a:solidFill>
        <a:effectLst/>
      </p:bgPr>
    </p:bg>
    <p:spTree>
      <p:nvGrpSpPr>
        <p:cNvPr id="1" name=""/>
        <p:cNvGrpSpPr/>
        <p:nvPr/>
      </p:nvGrpSpPr>
      <p:grpSpPr>
        <a:xfrm>
          <a:off x="0" y="0"/>
          <a:ext cx="0" cy="0"/>
          <a:chOff x="0" y="0"/>
          <a:chExt cx="0" cy="0"/>
        </a:xfrm>
      </p:grpSpPr>
      <p:grpSp>
        <p:nvGrpSpPr>
          <p:cNvPr id="2" name="Group 2"/>
          <p:cNvGrpSpPr/>
          <p:nvPr/>
        </p:nvGrpSpPr>
        <p:grpSpPr>
          <a:xfrm>
            <a:off x="2649306" y="3998172"/>
            <a:ext cx="12989387" cy="2290657"/>
            <a:chOff x="0" y="0"/>
            <a:chExt cx="17319183" cy="3054209"/>
          </a:xfrm>
        </p:grpSpPr>
        <p:sp>
          <p:nvSpPr>
            <p:cNvPr id="3" name="TextBox 3"/>
            <p:cNvSpPr txBox="1"/>
            <p:nvPr/>
          </p:nvSpPr>
          <p:spPr>
            <a:xfrm>
              <a:off x="0" y="142875"/>
              <a:ext cx="17319183" cy="2656900"/>
            </a:xfrm>
            <a:prstGeom prst="rect">
              <a:avLst/>
            </a:prstGeom>
          </p:spPr>
          <p:txBody>
            <a:bodyPr lIns="0" tIns="0" rIns="0" bIns="0" rtlCol="0" anchor="t">
              <a:spAutoFit/>
            </a:bodyPr>
            <a:lstStyle/>
            <a:p>
              <a:pPr algn="ctr">
                <a:lnSpc>
                  <a:spcPts val="7542"/>
                </a:lnSpc>
              </a:pPr>
              <a:r>
                <a:rPr lang="en-US" sz="7542">
                  <a:solidFill>
                    <a:srgbClr val="191919"/>
                  </a:solidFill>
                  <a:latin typeface="Cormorant Garamond Light"/>
                </a:rPr>
                <a:t>ARCHITECTURE </a:t>
              </a:r>
              <a:r>
                <a:rPr lang="en-US" sz="7542">
                  <a:solidFill>
                    <a:srgbClr val="ED7118"/>
                  </a:solidFill>
                  <a:latin typeface="Cormorant Garamond Light"/>
                </a:rPr>
                <a:t>PHYSIQUE</a:t>
              </a:r>
              <a:r>
                <a:rPr lang="en-US" sz="7542">
                  <a:solidFill>
                    <a:srgbClr val="191919"/>
                  </a:solidFill>
                  <a:latin typeface="Cormorant Garamond Light"/>
                </a:rPr>
                <a:t> GLOBALE</a:t>
              </a:r>
            </a:p>
          </p:txBody>
        </p:sp>
        <p:sp>
          <p:nvSpPr>
            <p:cNvPr id="4" name="AutoShape 4"/>
            <p:cNvSpPr/>
            <p:nvPr/>
          </p:nvSpPr>
          <p:spPr>
            <a:xfrm>
              <a:off x="1967528" y="3039242"/>
              <a:ext cx="13384126" cy="14967"/>
            </a:xfrm>
            <a:prstGeom prst="rect">
              <a:avLst/>
            </a:prstGeom>
            <a:solidFill>
              <a:srgbClr val="191919"/>
            </a:solidFill>
          </p:spPr>
        </p:sp>
      </p:grpSp>
      <p:sp>
        <p:nvSpPr>
          <p:cNvPr id="5" name="TextBox 5"/>
          <p:cNvSpPr txBox="1"/>
          <p:nvPr/>
        </p:nvSpPr>
        <p:spPr>
          <a:xfrm>
            <a:off x="15638693" y="9563100"/>
            <a:ext cx="2303393" cy="405765"/>
          </a:xfrm>
          <a:prstGeom prst="rect">
            <a:avLst/>
          </a:prstGeom>
        </p:spPr>
        <p:txBody>
          <a:bodyPr lIns="0" tIns="0" rIns="0" bIns="0" rtlCol="0" anchor="t">
            <a:spAutoFit/>
          </a:bodyPr>
          <a:lstStyle/>
          <a:p>
            <a:pPr algn="r">
              <a:lnSpc>
                <a:spcPts val="3359"/>
              </a:lnSpc>
              <a:spcBef>
                <a:spcPct val="0"/>
              </a:spcBef>
            </a:pPr>
            <a:r>
              <a:rPr lang="en-US" sz="2400" dirty="0" err="1">
                <a:solidFill>
                  <a:srgbClr val="191919"/>
                </a:solidFill>
                <a:latin typeface="Cormorant Garamond Bold"/>
              </a:rPr>
              <a:t>Fevrier</a:t>
            </a:r>
            <a:r>
              <a:rPr lang="en-US" sz="2400" dirty="0">
                <a:solidFill>
                  <a:srgbClr val="191919"/>
                </a:solidFill>
                <a:latin typeface="Cormorant Garamond Bold"/>
              </a:rPr>
              <a:t>, 2021</a:t>
            </a:r>
          </a:p>
        </p:txBody>
      </p:sp>
      <p:sp>
        <p:nvSpPr>
          <p:cNvPr id="6" name="TextBox 6"/>
          <p:cNvSpPr txBox="1"/>
          <p:nvPr/>
        </p:nvSpPr>
        <p:spPr>
          <a:xfrm>
            <a:off x="1028700" y="860147"/>
            <a:ext cx="1099936" cy="481330"/>
          </a:xfrm>
          <a:prstGeom prst="rect">
            <a:avLst/>
          </a:prstGeom>
        </p:spPr>
        <p:txBody>
          <a:bodyPr lIns="0" tIns="0" rIns="0" bIns="0" rtlCol="0" anchor="t">
            <a:spAutoFit/>
          </a:bodyPr>
          <a:lstStyle/>
          <a:p>
            <a:pPr>
              <a:lnSpc>
                <a:spcPts val="3919"/>
              </a:lnSpc>
              <a:spcBef>
                <a:spcPct val="0"/>
              </a:spcBef>
            </a:pPr>
            <a:r>
              <a:rPr lang="en-US" sz="2800">
                <a:solidFill>
                  <a:srgbClr val="191919"/>
                </a:solidFill>
                <a:latin typeface="Cormorant Garamond Bold"/>
              </a:rPr>
              <a:t>09/11</a:t>
            </a:r>
          </a:p>
        </p:txBody>
      </p:sp>
      <p:pic>
        <p:nvPicPr>
          <p:cNvPr id="7" name="Image 6">
            <a:extLst>
              <a:ext uri="{FF2B5EF4-FFF2-40B4-BE49-F238E27FC236}">
                <a16:creationId xmlns:a16="http://schemas.microsoft.com/office/drawing/2014/main" id="{A181E606-04EA-4E1A-BAF9-54B5C9F92747}"/>
              </a:ext>
            </a:extLst>
          </p:cNvPr>
          <p:cNvPicPr>
            <a:picLocks noChangeAspect="1"/>
          </p:cNvPicPr>
          <p:nvPr/>
        </p:nvPicPr>
        <p:blipFill rotWithShape="1">
          <a:blip r:embed="rId2">
            <a:extLst>
              <a:ext uri="{28A0092B-C50C-407E-A947-70E740481C1C}">
                <a14:useLocalDpi xmlns:a14="http://schemas.microsoft.com/office/drawing/2010/main" val="0"/>
              </a:ext>
            </a:extLst>
          </a:blip>
          <a:srcRect l="-1" t="35350" r="1522" b="43511"/>
          <a:stretch/>
        </p:blipFill>
        <p:spPr>
          <a:xfrm>
            <a:off x="13699332" y="318135"/>
            <a:ext cx="4559360" cy="9786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387</Words>
  <Application>Microsoft Office PowerPoint</Application>
  <PresentationFormat>Personnalisé</PresentationFormat>
  <Paragraphs>78</Paragraphs>
  <Slides>12</Slides>
  <Notes>2</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12</vt:i4>
      </vt:variant>
    </vt:vector>
  </HeadingPairs>
  <TitlesOfParts>
    <vt:vector size="28" baseType="lpstr">
      <vt:lpstr>Cormorant Garamond Bold</vt:lpstr>
      <vt:lpstr>Cormorant Garamond Light Bold</vt:lpstr>
      <vt:lpstr>Times New Roman</vt:lpstr>
      <vt:lpstr>Calibri</vt:lpstr>
      <vt:lpstr>Open Sauce</vt:lpstr>
      <vt:lpstr>Cormorant Garamond Bold Bold</vt:lpstr>
      <vt:lpstr>Open Sauce Bold</vt:lpstr>
      <vt:lpstr>DM Sans</vt:lpstr>
      <vt:lpstr>Open Sauce Light</vt:lpstr>
      <vt:lpstr>Cormorant Garamond Medium</vt:lpstr>
      <vt:lpstr>Cormorant Garamond Medium Italics</vt:lpstr>
      <vt:lpstr>Open Sauce Italics</vt:lpstr>
      <vt:lpstr>Cormorant Garamond Bold Bold Italics</vt:lpstr>
      <vt:lpstr>Cormorant Garamond Light</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0</dc:title>
  <dc:creator>dhafer harbaoui</dc:creator>
  <cp:lastModifiedBy>dhafer harbaoui</cp:lastModifiedBy>
  <cp:revision>25</cp:revision>
  <dcterms:created xsi:type="dcterms:W3CDTF">2006-08-16T00:00:00Z</dcterms:created>
  <dcterms:modified xsi:type="dcterms:W3CDTF">2021-02-16T18:34:03Z</dcterms:modified>
  <dc:identifier>DAEWHh6wVvc</dc:identifier>
</cp:coreProperties>
</file>